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0" r:id="rId4"/>
    <p:sldId id="276" r:id="rId5"/>
    <p:sldId id="277" r:id="rId6"/>
    <p:sldId id="268" r:id="rId7"/>
    <p:sldId id="275" r:id="rId8"/>
    <p:sldId id="278" r:id="rId9"/>
    <p:sldId id="269" r:id="rId10"/>
    <p:sldId id="272" r:id="rId11"/>
    <p:sldId id="274" r:id="rId12"/>
    <p:sldId id="270" r:id="rId13"/>
    <p:sldId id="271" r:id="rId14"/>
    <p:sldId id="261" r:id="rId15"/>
    <p:sldId id="279" r:id="rId16"/>
    <p:sldId id="280" r:id="rId17"/>
    <p:sldId id="281" r:id="rId18"/>
    <p:sldId id="262" r:id="rId19"/>
    <p:sldId id="273" r:id="rId20"/>
    <p:sldId id="263" r:id="rId21"/>
    <p:sldId id="264" r:id="rId22"/>
    <p:sldId id="265" r:id="rId23"/>
    <p:sldId id="266" r:id="rId24"/>
    <p:sldId id="267" r:id="rId25"/>
  </p:sldIdLst>
  <p:sldSz cx="9144000" cy="6858000" type="screen4x3"/>
  <p:notesSz cx="6797675" cy="9926638"/>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hu-HU"/>
          </a:p>
        </p:txBody>
      </p:sp>
      <p:sp>
        <p:nvSpPr>
          <p:cNvPr id="256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961EB92-90DE-4BF2-B683-4D26BD730128}" type="datetimeFigureOut">
              <a:rPr lang="hu-HU"/>
              <a:pPr/>
              <a:t>2019.09.26.</a:t>
            </a:fld>
            <a:endParaRPr lang="hu-HU"/>
          </a:p>
        </p:txBody>
      </p:sp>
      <p:sp>
        <p:nvSpPr>
          <p:cNvPr id="2560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hu-HU"/>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DFC5BD-36DC-4F00-BA99-7B98820D57BF}" type="slidenum">
              <a:rPr lang="hu-HU"/>
              <a:pPr/>
              <a:t>‹#›</a:t>
            </a:fld>
            <a:endParaRPr lang="hu-HU"/>
          </a:p>
        </p:txBody>
      </p:sp>
    </p:spTree>
    <p:extLst>
      <p:ext uri="{BB962C8B-B14F-4D97-AF65-F5344CB8AC3E}">
        <p14:creationId xmlns:p14="http://schemas.microsoft.com/office/powerpoint/2010/main" val="31459816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3F1E2799-C8A4-4EE5-B1F0-7EDF2137DD2B}" type="datetimeFigureOut">
              <a:rPr lang="hu-HU"/>
              <a:pPr>
                <a:defRPr/>
              </a:pPr>
              <a:t>2019.09.26.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17B9990-9A24-4321-B2C6-911FDD7AFE8A}"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FD04F35A-14FD-4DC1-BBF7-C1AAEFE4C6B6}" type="datetimeFigureOut">
              <a:rPr lang="hu-HU"/>
              <a:pPr>
                <a:defRPr/>
              </a:pPr>
              <a:t>2019.09.26.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3629EF5D-C812-481B-A0B0-D299C4CE87FF}"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269889D7-0B45-427B-884B-0B0FA1DE5751}" type="datetimeFigureOut">
              <a:rPr lang="hu-HU"/>
              <a:pPr>
                <a:defRPr/>
              </a:pPr>
              <a:t>2019.09.26.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25912D5A-3779-47FC-9FB9-92ABC127F637}"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AF4819C6-FC5B-4D9B-88A0-F8CFBBE07F69}" type="datetimeFigureOut">
              <a:rPr lang="hu-HU"/>
              <a:pPr>
                <a:defRPr/>
              </a:pPr>
              <a:t>2019.09.26.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D718A5B8-1359-4AB3-8796-52F4066DCB35}"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D7A7F2C3-490F-4E4A-BA46-B5362F24579C}" type="datetimeFigureOut">
              <a:rPr lang="hu-HU"/>
              <a:pPr>
                <a:defRPr/>
              </a:pPr>
              <a:t>2019.09.26.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37C1BB0C-7AD0-4B3E-854C-56E9F7AB21DE}"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AD7B4D3E-DDB5-4C69-93E7-65A2A4725050}" type="datetimeFigureOut">
              <a:rPr lang="hu-HU"/>
              <a:pPr>
                <a:defRPr/>
              </a:pPr>
              <a:t>2019.09.26.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CC6FC38-72F3-487D-A58A-8FB57C857008}"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D9858F2D-0714-42BF-BE4C-8808AEDB0B10}" type="datetimeFigureOut">
              <a:rPr lang="hu-HU"/>
              <a:pPr>
                <a:defRPr/>
              </a:pPr>
              <a:t>2019.09.26.</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E8B4F707-5C8A-4105-8074-E7C5FE70A9CA}"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F6709223-A4E5-4EE8-8EDE-E699B08AC7B4}" type="datetimeFigureOut">
              <a:rPr lang="hu-HU"/>
              <a:pPr>
                <a:defRPr/>
              </a:pPr>
              <a:t>2019.09.26.</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3356CA4E-04F3-4C7D-88A2-D6A8B17F17B8}"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A63CD365-1202-4E9B-82D0-FA05551B6F27}" type="datetimeFigureOut">
              <a:rPr lang="hu-HU"/>
              <a:pPr>
                <a:defRPr/>
              </a:pPr>
              <a:t>2019.09.26.</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26719F02-1768-40CB-A7DF-E7244EFA579A}"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3E42E814-1AC5-4B96-86B7-175A98C04A26}" type="datetimeFigureOut">
              <a:rPr lang="hu-HU"/>
              <a:pPr>
                <a:defRPr/>
              </a:pPr>
              <a:t>2019.09.26.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780AB24D-48B4-4BF8-A608-BB77BD755E62}"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EF4CC3E3-5FD6-4AC9-A3A5-31E23F40B60D}" type="datetimeFigureOut">
              <a:rPr lang="hu-HU"/>
              <a:pPr>
                <a:defRPr/>
              </a:pPr>
              <a:t>2019.09.26.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01F00818-C93D-488E-B93D-E763814D02AF}"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CF8FF5D-B53F-4749-9FB3-765C37AB29F8}" type="datetimeFigureOut">
              <a:rPr lang="hu-HU"/>
              <a:pPr>
                <a:defRPr/>
              </a:pPr>
              <a:t>2019.09.26.</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B1B117C-A268-4CDE-B6F7-46077B24B558}"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ctrTitle" idx="4294967295"/>
          </p:nvPr>
        </p:nvSpPr>
        <p:spPr>
          <a:xfrm>
            <a:off x="685800" y="2130425"/>
            <a:ext cx="7772400" cy="1470025"/>
          </a:xfrm>
        </p:spPr>
        <p:txBody>
          <a:bodyPr/>
          <a:lstStyle/>
          <a:p>
            <a:pPr eaLnBrk="1" hangingPunct="1"/>
            <a:r>
              <a:rPr lang="hu-HU" sz="3600" dirty="0" smtClean="0"/>
              <a:t>Gazdaságpolitika</a:t>
            </a:r>
            <a:br>
              <a:rPr lang="hu-HU" sz="3600" dirty="0" smtClean="0"/>
            </a:br>
            <a:r>
              <a:rPr lang="hu-HU" sz="3600" dirty="0"/>
              <a:t>5</a:t>
            </a:r>
            <a:r>
              <a:rPr lang="hu-HU" sz="3600" dirty="0" smtClean="0"/>
              <a:t>. </a:t>
            </a:r>
            <a:r>
              <a:rPr lang="hu-HU" sz="3600" dirty="0" err="1" smtClean="0"/>
              <a:t>ea</a:t>
            </a:r>
            <a:r>
              <a:rPr lang="hu-HU" sz="3600" dirty="0" smtClean="0"/>
              <a:t>.</a:t>
            </a:r>
            <a:br>
              <a:rPr lang="hu-HU" sz="3600" dirty="0" smtClean="0"/>
            </a:br>
            <a:endParaRPr lang="hu-HU" sz="3600" dirty="0" smtClean="0"/>
          </a:p>
        </p:txBody>
      </p:sp>
      <p:sp>
        <p:nvSpPr>
          <p:cNvPr id="14339" name="Alcím 2"/>
          <p:cNvSpPr>
            <a:spLocks noGrp="1"/>
          </p:cNvSpPr>
          <p:nvPr>
            <p:ph type="subTitle" idx="4294967295"/>
          </p:nvPr>
        </p:nvSpPr>
        <p:spPr>
          <a:xfrm>
            <a:off x="1371600" y="3886200"/>
            <a:ext cx="6400800" cy="1752600"/>
          </a:xfrm>
        </p:spPr>
        <p:txBody>
          <a:bodyPr/>
          <a:lstStyle/>
          <a:p>
            <a:pPr marL="0" indent="0" algn="ctr" eaLnBrk="1" hangingPunct="1">
              <a:lnSpc>
                <a:spcPct val="90000"/>
              </a:lnSpc>
              <a:buFont typeface="Arial" charset="0"/>
              <a:buNone/>
            </a:pPr>
            <a:r>
              <a:rPr lang="hu-HU" sz="4800" b="1" dirty="0" smtClean="0"/>
              <a:t>A </a:t>
            </a:r>
            <a:r>
              <a:rPr lang="hu-HU" sz="4800" b="1" dirty="0" err="1" smtClean="0"/>
              <a:t>keynesiánus</a:t>
            </a:r>
            <a:r>
              <a:rPr lang="hu-HU" sz="4800" b="1" dirty="0" smtClean="0"/>
              <a:t> korszak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260648"/>
            <a:ext cx="8712968" cy="5539978"/>
          </a:xfrm>
          <a:prstGeom prst="rect">
            <a:avLst/>
          </a:prstGeom>
        </p:spPr>
        <p:txBody>
          <a:bodyPr wrap="square">
            <a:spAutoFit/>
          </a:bodyPr>
          <a:lstStyle/>
          <a:p>
            <a:pPr marR="1038860" algn="just">
              <a:spcAft>
                <a:spcPts val="0"/>
              </a:spcAft>
            </a:pPr>
            <a:r>
              <a:rPr lang="hu-HU" sz="2000" dirty="0" smtClean="0">
                <a:latin typeface="Book Antiqua" panose="02040602050305030304" pitchFamily="18" charset="0"/>
                <a:ea typeface="Book Antiqua" panose="02040602050305030304" pitchFamily="18" charset="0"/>
                <a:cs typeface="Book Antiqua" panose="02040602050305030304" pitchFamily="18" charset="0"/>
              </a:rPr>
              <a:t>„Amiben </a:t>
            </a:r>
            <a:r>
              <a:rPr lang="hu-HU" sz="2000" dirty="0">
                <a:latin typeface="Book Antiqua" panose="02040602050305030304" pitchFamily="18" charset="0"/>
                <a:ea typeface="Book Antiqua" panose="02040602050305030304" pitchFamily="18" charset="0"/>
                <a:cs typeface="Book Antiqua" panose="02040602050305030304" pitchFamily="18" charset="0"/>
              </a:rPr>
              <a:t>valójában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eltért </a:t>
            </a:r>
            <a:r>
              <a:rPr lang="hu-HU" sz="2000" dirty="0">
                <a:latin typeface="Book Antiqua" panose="02040602050305030304" pitchFamily="18" charset="0"/>
                <a:ea typeface="Book Antiqua" panose="02040602050305030304" pitchFamily="18" charset="0"/>
                <a:cs typeface="Book Antiqua" panose="02040602050305030304" pitchFamily="18" charset="0"/>
              </a:rPr>
              <a:t>Keynes és </a:t>
            </a:r>
            <a:r>
              <a:rPr lang="hu-HU" sz="2000" dirty="0" err="1">
                <a:latin typeface="Book Antiqua" panose="02040602050305030304" pitchFamily="18" charset="0"/>
                <a:ea typeface="Book Antiqua" panose="02040602050305030304" pitchFamily="18" charset="0"/>
                <a:cs typeface="Book Antiqua" panose="02040602050305030304" pitchFamily="18" charset="0"/>
              </a:rPr>
              <a:t>Beveridge</a:t>
            </a:r>
            <a:r>
              <a:rPr lang="hu-HU" sz="2000" dirty="0">
                <a:latin typeface="Book Antiqua" panose="02040602050305030304" pitchFamily="18" charset="0"/>
                <a:ea typeface="Book Antiqua" panose="02040602050305030304" pitchFamily="18" charset="0"/>
                <a:cs typeface="Book Antiqua" panose="02040602050305030304" pitchFamily="18" charset="0"/>
              </a:rPr>
              <a:t> nézete, az a finanszírozás volt. </a:t>
            </a:r>
            <a:r>
              <a:rPr lang="hu-HU" sz="2000" dirty="0" err="1">
                <a:latin typeface="Book Antiqua" panose="02040602050305030304" pitchFamily="18" charset="0"/>
                <a:ea typeface="Book Antiqua" panose="02040602050305030304" pitchFamily="18" charset="0"/>
                <a:cs typeface="Book Antiqua" panose="02040602050305030304" pitchFamily="18" charset="0"/>
              </a:rPr>
              <a:t>Beveridge</a:t>
            </a:r>
            <a:r>
              <a:rPr lang="hu-HU" sz="2000" dirty="0">
                <a:latin typeface="Book Antiqua" panose="02040602050305030304" pitchFamily="18" charset="0"/>
                <a:ea typeface="Book Antiqua" panose="02040602050305030304" pitchFamily="18" charset="0"/>
                <a:cs typeface="Book Antiqua" panose="02040602050305030304" pitchFamily="18" charset="0"/>
              </a:rPr>
              <a:t> az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egységes</a:t>
            </a:r>
            <a:r>
              <a:rPr lang="hu-HU" sz="2000" dirty="0">
                <a:latin typeface="Book Antiqua" panose="02040602050305030304" pitchFamily="18" charset="0"/>
                <a:ea typeface="Book Antiqua" panose="02040602050305030304" pitchFamily="18" charset="0"/>
                <a:cs typeface="Book Antiqua" panose="02040602050305030304" pitchFamily="18" charset="0"/>
              </a:rPr>
              <a:t>, lineáris társadalombiztosítási járulék híve volt, míg </a:t>
            </a:r>
            <a:r>
              <a:rPr lang="hu-HU" sz="2000" b="1" dirty="0">
                <a:latin typeface="Book Antiqua" panose="02040602050305030304" pitchFamily="18" charset="0"/>
                <a:ea typeface="Book Antiqua" panose="02040602050305030304" pitchFamily="18" charset="0"/>
                <a:cs typeface="Book Antiqua" panose="02040602050305030304" pitchFamily="18" charset="0"/>
              </a:rPr>
              <a:t>Keynes, saját </a:t>
            </a:r>
            <a:r>
              <a:rPr lang="hu-HU" sz="2000" b="1" dirty="0" smtClean="0">
                <a:latin typeface="Book Antiqua" panose="02040602050305030304" pitchFamily="18" charset="0"/>
                <a:ea typeface="Book Antiqua" panose="02040602050305030304" pitchFamily="18" charset="0"/>
                <a:cs typeface="Book Antiqua" panose="02040602050305030304" pitchFamily="18" charset="0"/>
              </a:rPr>
              <a:t>elméletével </a:t>
            </a:r>
            <a:r>
              <a:rPr lang="hu-HU" sz="2000" b="1" dirty="0">
                <a:latin typeface="Book Antiqua" panose="02040602050305030304" pitchFamily="18" charset="0"/>
                <a:ea typeface="Book Antiqua" panose="02040602050305030304" pitchFamily="18" charset="0"/>
                <a:cs typeface="Book Antiqua" panose="02040602050305030304" pitchFamily="18" charset="0"/>
              </a:rPr>
              <a:t>összhangban, progresszív adóból kívánta volna fedezni a kifizetéseket. </a:t>
            </a:r>
            <a:r>
              <a:rPr lang="hu-HU" sz="2000" dirty="0">
                <a:latin typeface="Book Antiqua" panose="02040602050305030304" pitchFamily="18" charset="0"/>
                <a:ea typeface="Book Antiqua" panose="02040602050305030304" pitchFamily="18" charset="0"/>
                <a:cs typeface="Book Antiqua" panose="02040602050305030304" pitchFamily="18" charset="0"/>
              </a:rPr>
              <a:t>Ez, amint azt az </a:t>
            </a:r>
            <a:r>
              <a:rPr lang="hu-HU" sz="2000" i="1" dirty="0">
                <a:latin typeface="Book Antiqua" panose="02040602050305030304" pitchFamily="18" charset="0"/>
                <a:ea typeface="Book Antiqua" panose="02040602050305030304" pitchFamily="18" charset="0"/>
                <a:cs typeface="Book Antiqua" panose="02040602050305030304" pitchFamily="18" charset="0"/>
              </a:rPr>
              <a:t>általános elméletben </a:t>
            </a:r>
            <a:r>
              <a:rPr lang="hu-HU" sz="2000" dirty="0">
                <a:latin typeface="Book Antiqua" panose="02040602050305030304" pitchFamily="18" charset="0"/>
                <a:ea typeface="Book Antiqua" panose="02040602050305030304" pitchFamily="18" charset="0"/>
                <a:cs typeface="Book Antiqua" panose="02040602050305030304" pitchFamily="18" charset="0"/>
              </a:rPr>
              <a:t>is megfogalmazta, növelné a fogyasztási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hajlandóságot</a:t>
            </a:r>
            <a:r>
              <a:rPr lang="hu-HU" sz="2000" dirty="0">
                <a:latin typeface="Book Antiqua" panose="02040602050305030304" pitchFamily="18" charset="0"/>
                <a:ea typeface="Book Antiqua" panose="02040602050305030304" pitchFamily="18" charset="0"/>
                <a:cs typeface="Book Antiqua" panose="02040602050305030304" pitchFamily="18" charset="0"/>
              </a:rPr>
              <a:t>, s ezen keresztül az </a:t>
            </a:r>
            <a:r>
              <a:rPr lang="hu-HU" sz="2000" dirty="0" err="1">
                <a:latin typeface="Book Antiqua" panose="02040602050305030304" pitchFamily="18" charset="0"/>
                <a:ea typeface="Book Antiqua" panose="02040602050305030304" pitchFamily="18" charset="0"/>
                <a:cs typeface="Book Antiqua" panose="02040602050305030304" pitchFamily="18" charset="0"/>
              </a:rPr>
              <a:t>aggregált</a:t>
            </a:r>
            <a:r>
              <a:rPr lang="hu-HU" sz="2000" dirty="0">
                <a:latin typeface="Book Antiqua" panose="02040602050305030304" pitchFamily="18" charset="0"/>
                <a:ea typeface="Book Antiqua" panose="02040602050305030304" pitchFamily="18" charset="0"/>
                <a:cs typeface="Book Antiqua" panose="02040602050305030304" pitchFamily="18" charset="0"/>
              </a:rPr>
              <a:t> keresletet. De realizálta, hogy még nem érett meg az idő a progresszív adózás elfogadtatására, s úgy vélte, hogy nem a bevétel</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módozata,</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hanem</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err="1">
                <a:latin typeface="Book Antiqua" panose="02040602050305030304" pitchFamily="18" charset="0"/>
                <a:ea typeface="Book Antiqua" panose="02040602050305030304" pitchFamily="18" charset="0"/>
                <a:cs typeface="Book Antiqua" panose="02040602050305030304" pitchFamily="18" charset="0"/>
              </a:rPr>
              <a:t>Beveridge</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céljainak</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támogatása</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az</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elsődleges.</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Így</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a:latin typeface="Book Antiqua" panose="02040602050305030304" pitchFamily="18" charset="0"/>
                <a:ea typeface="Book Antiqua" panose="02040602050305030304" pitchFamily="18" charset="0"/>
                <a:cs typeface="Book Antiqua" panose="02040602050305030304" pitchFamily="18" charset="0"/>
              </a:rPr>
              <a:t>a</a:t>
            </a:r>
            <a:r>
              <a:rPr lang="hu-HU" sz="2000" spc="-40"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továbbiakban </a:t>
            </a:r>
            <a:r>
              <a:rPr lang="hu-HU" sz="2000" dirty="0">
                <a:latin typeface="Book Antiqua" panose="02040602050305030304" pitchFamily="18" charset="0"/>
                <a:ea typeface="Book Antiqua" panose="02040602050305030304" pitchFamily="18" charset="0"/>
                <a:cs typeface="Book Antiqua" panose="02040602050305030304" pitchFamily="18" charset="0"/>
              </a:rPr>
              <a:t>Keynes a bruttó bérek után fizetendő 12,5%-os egységes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jövedelem-adóval </a:t>
            </a:r>
            <a:r>
              <a:rPr lang="hu-HU" sz="2000" dirty="0">
                <a:latin typeface="Book Antiqua" panose="02040602050305030304" pitchFamily="18" charset="0"/>
                <a:ea typeface="Book Antiqua" panose="02040602050305030304" pitchFamily="18" charset="0"/>
                <a:cs typeface="Book Antiqua" panose="02040602050305030304" pitchFamily="18" charset="0"/>
              </a:rPr>
              <a:t>számolt a háború utáni közvetlen időszakra. Számára az egységes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járulék </a:t>
            </a:r>
            <a:r>
              <a:rPr lang="hu-HU" sz="2000" dirty="0">
                <a:latin typeface="Book Antiqua" panose="02040602050305030304" pitchFamily="18" charset="0"/>
                <a:ea typeface="Book Antiqua" panose="02040602050305030304" pitchFamily="18" charset="0"/>
                <a:cs typeface="Book Antiqua" panose="02040602050305030304" pitchFamily="18" charset="0"/>
              </a:rPr>
              <a:t>időszakos kompromisszum volt, de </a:t>
            </a:r>
            <a:r>
              <a:rPr lang="hu-HU" sz="2000" dirty="0" err="1">
                <a:latin typeface="Book Antiqua" panose="02040602050305030304" pitchFamily="18" charset="0"/>
                <a:ea typeface="Book Antiqua" panose="02040602050305030304" pitchFamily="18" charset="0"/>
                <a:cs typeface="Book Antiqua" panose="02040602050305030304" pitchFamily="18" charset="0"/>
              </a:rPr>
              <a:t>Beveridge</a:t>
            </a:r>
            <a:r>
              <a:rPr lang="hu-HU" sz="2000" dirty="0">
                <a:latin typeface="Book Antiqua" panose="02040602050305030304" pitchFamily="18" charset="0"/>
                <a:ea typeface="Book Antiqua" panose="02040602050305030304" pitchFamily="18" charset="0"/>
                <a:cs typeface="Book Antiqua" panose="02040602050305030304" pitchFamily="18" charset="0"/>
              </a:rPr>
              <a:t> számára alapvető elvi </a:t>
            </a:r>
            <a:r>
              <a:rPr lang="hu-HU" sz="2000" spc="15" dirty="0">
                <a:latin typeface="Book Antiqua" panose="02040602050305030304" pitchFamily="18" charset="0"/>
                <a:ea typeface="Book Antiqua" panose="02040602050305030304" pitchFamily="18" charset="0"/>
                <a:cs typeface="Book Antiqua" panose="02040602050305030304" pitchFamily="18" charset="0"/>
              </a:rPr>
              <a:t>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kérdés. Keynes </a:t>
            </a:r>
            <a:r>
              <a:rPr lang="hu-HU" sz="2000" dirty="0">
                <a:latin typeface="Book Antiqua" panose="02040602050305030304" pitchFamily="18" charset="0"/>
                <a:ea typeface="Book Antiqua" panose="02040602050305030304" pitchFamily="18" charset="0"/>
                <a:cs typeface="Book Antiqua" panose="02040602050305030304" pitchFamily="18" charset="0"/>
              </a:rPr>
              <a:t>a Kincstár obstrukciós taktikájával szemben tehát alapjában véve </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támogatta </a:t>
            </a:r>
            <a:r>
              <a:rPr lang="hu-HU" sz="2000" dirty="0" err="1">
                <a:latin typeface="Book Antiqua" panose="02040602050305030304" pitchFamily="18" charset="0"/>
                <a:ea typeface="Book Antiqua" panose="02040602050305030304" pitchFamily="18" charset="0"/>
                <a:cs typeface="Book Antiqua" panose="02040602050305030304" pitchFamily="18" charset="0"/>
              </a:rPr>
              <a:t>Beveridge</a:t>
            </a:r>
            <a:r>
              <a:rPr lang="hu-HU" sz="2000" dirty="0">
                <a:latin typeface="Book Antiqua" panose="02040602050305030304" pitchFamily="18" charset="0"/>
                <a:ea typeface="Book Antiqua" panose="02040602050305030304" pitchFamily="18" charset="0"/>
                <a:cs typeface="Book Antiqua" panose="02040602050305030304" pitchFamily="18" charset="0"/>
              </a:rPr>
              <a:t> elképzeléseit</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a:t>
            </a:r>
            <a:r>
              <a:rPr lang="hu-HU" sz="2000" dirty="0" err="1">
                <a:latin typeface="Book Antiqua" panose="02040602050305030304" pitchFamily="18" charset="0"/>
                <a:ea typeface="Book Antiqua" panose="02040602050305030304" pitchFamily="18" charset="0"/>
                <a:cs typeface="Book Antiqua" panose="02040602050305030304" pitchFamily="18" charset="0"/>
              </a:rPr>
              <a:t>M</a:t>
            </a:r>
            <a:r>
              <a:rPr lang="hu-HU" sz="2000" dirty="0" err="1" smtClean="0">
                <a:latin typeface="Book Antiqua" panose="02040602050305030304" pitchFamily="18" charset="0"/>
                <a:ea typeface="Book Antiqua" panose="02040602050305030304" pitchFamily="18" charset="0"/>
                <a:cs typeface="Book Antiqua" panose="02040602050305030304" pitchFamily="18" charset="0"/>
              </a:rPr>
              <a:t>uraközy</a:t>
            </a:r>
            <a:r>
              <a:rPr lang="hu-HU" sz="2000" dirty="0" smtClean="0">
                <a:latin typeface="Book Antiqua" panose="02040602050305030304" pitchFamily="18" charset="0"/>
                <a:ea typeface="Book Antiqua" panose="02040602050305030304" pitchFamily="18" charset="0"/>
                <a:cs typeface="Book Antiqua" panose="02040602050305030304" pitchFamily="18" charset="0"/>
              </a:rPr>
              <a:t> 33. o.)</a:t>
            </a:r>
            <a:endParaRPr lang="hu-HU" sz="2000" dirty="0">
              <a:latin typeface="Book Antiqua" panose="02040602050305030304" pitchFamily="18" charset="0"/>
              <a:ea typeface="Book Antiqua" panose="02040602050305030304" pitchFamily="18" charset="0"/>
              <a:cs typeface="Book Antiqua" panose="02040602050305030304" pitchFamily="18" charset="0"/>
            </a:endParaRPr>
          </a:p>
          <a:p>
            <a:pPr marL="1013460" algn="just">
              <a:lnSpc>
                <a:spcPts val="1180"/>
              </a:lnSpc>
              <a:spcAft>
                <a:spcPts val="0"/>
              </a:spcAft>
            </a:pPr>
            <a:r>
              <a:rPr lang="hu-HU" dirty="0">
                <a:latin typeface="Book Antiqua" panose="02040602050305030304" pitchFamily="18" charset="0"/>
                <a:ea typeface="Book Antiqua" panose="02040602050305030304" pitchFamily="18" charset="0"/>
                <a:cs typeface="Book Antiqua" panose="02040602050305030304" pitchFamily="18" charset="0"/>
              </a:rPr>
              <a:t> </a:t>
            </a:r>
          </a:p>
          <a:p>
            <a:r>
              <a:rPr lang="hu-HU" sz="2400" spc="-40" dirty="0">
                <a:latin typeface="Book Antiqua" panose="02040602050305030304" pitchFamily="18" charset="0"/>
                <a:ea typeface="Book Antiqua" panose="02040602050305030304" pitchFamily="18" charset="0"/>
                <a:cs typeface="Book Antiqua" panose="02040602050305030304" pitchFamily="18" charset="0"/>
              </a:rPr>
              <a:t> </a:t>
            </a:r>
            <a:endParaRPr lang="hu-HU" dirty="0"/>
          </a:p>
        </p:txBody>
      </p:sp>
    </p:spTree>
    <p:extLst>
      <p:ext uri="{BB962C8B-B14F-4D97-AF65-F5344CB8AC3E}">
        <p14:creationId xmlns:p14="http://schemas.microsoft.com/office/powerpoint/2010/main" val="92073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3"/>
          <p:cNvSpPr/>
          <p:nvPr/>
        </p:nvSpPr>
        <p:spPr>
          <a:xfrm>
            <a:off x="179512" y="260648"/>
            <a:ext cx="8784976" cy="5262979"/>
          </a:xfrm>
          <a:prstGeom prst="rect">
            <a:avLst/>
          </a:prstGeom>
        </p:spPr>
        <p:txBody>
          <a:bodyPr wrap="square">
            <a:spAutoFit/>
          </a:bodyPr>
          <a:lstStyle/>
          <a:p>
            <a:pPr marR="1038860" algn="just">
              <a:spcAft>
                <a:spcPts val="0"/>
              </a:spcAft>
            </a:pPr>
            <a:r>
              <a:rPr lang="hu-HU" sz="2400" dirty="0">
                <a:latin typeface="Times New Roman" panose="02020603050405020304" pitchFamily="18" charset="0"/>
                <a:ea typeface="Book Antiqua" panose="02040602050305030304" pitchFamily="18" charset="0"/>
                <a:cs typeface="Book Antiqua" panose="02040602050305030304" pitchFamily="18" charset="0"/>
              </a:rPr>
              <a:t>A különbségek és a későbbi folyamatok megértéséhez azt is érdemes szem előtt tartanunk, hogy a </a:t>
            </a:r>
            <a:r>
              <a:rPr lang="hu-HU" sz="2400" i="1" dirty="0" err="1">
                <a:latin typeface="Times New Roman" panose="02020603050405020304" pitchFamily="18" charset="0"/>
                <a:ea typeface="Book Antiqua" panose="02040602050305030304" pitchFamily="18" charset="0"/>
                <a:cs typeface="Book Antiqua" panose="02040602050305030304" pitchFamily="18" charset="0"/>
              </a:rPr>
              <a:t>Beveridge-jelentés</a:t>
            </a:r>
            <a:r>
              <a:rPr lang="hu-HU" sz="2400" i="1" dirty="0">
                <a:latin typeface="Times New Roman" panose="02020603050405020304" pitchFamily="18" charset="0"/>
                <a:ea typeface="Book Antiqua" panose="02040602050305030304" pitchFamily="18" charset="0"/>
                <a:cs typeface="Book Antiqua" panose="02040602050305030304" pitchFamily="18" charset="0"/>
              </a:rPr>
              <a:t> </a:t>
            </a:r>
            <a:r>
              <a:rPr lang="hu-HU" sz="2400" dirty="0">
                <a:latin typeface="Times New Roman" panose="02020603050405020304" pitchFamily="18" charset="0"/>
                <a:ea typeface="Book Antiqua" panose="02040602050305030304" pitchFamily="18" charset="0"/>
                <a:cs typeface="Book Antiqua" panose="02040602050305030304" pitchFamily="18" charset="0"/>
              </a:rPr>
              <a:t>öt nagy létbizonytalansági „óriása”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közül </a:t>
            </a:r>
            <a:r>
              <a:rPr lang="hu-HU" sz="2400" dirty="0">
                <a:latin typeface="Times New Roman" panose="02020603050405020304" pitchFamily="18" charset="0"/>
                <a:ea typeface="Book Antiqua" panose="02040602050305030304" pitchFamily="18" charset="0"/>
                <a:cs typeface="Book Antiqua" panose="02040602050305030304" pitchFamily="18" charset="0"/>
              </a:rPr>
              <a:t>csak az egyik a „tétlenség”, vagyis a Keynes által alapvető gondnak ítélt munkanélküliség. </a:t>
            </a:r>
            <a:r>
              <a:rPr lang="hu-HU" sz="2400" b="1" dirty="0">
                <a:latin typeface="Times New Roman" panose="02020603050405020304" pitchFamily="18" charset="0"/>
                <a:ea typeface="Book Antiqua" panose="02040602050305030304" pitchFamily="18" charset="0"/>
                <a:cs typeface="Book Antiqua" panose="02040602050305030304" pitchFamily="18" charset="0"/>
              </a:rPr>
              <a:t>Míg Keynes elmélete elsősorban gazdasági, </a:t>
            </a:r>
            <a:r>
              <a:rPr lang="hu-HU" sz="2400" b="1" dirty="0" err="1">
                <a:latin typeface="Times New Roman" panose="02020603050405020304" pitchFamily="18" charset="0"/>
                <a:ea typeface="Book Antiqua" panose="02040602050305030304" pitchFamily="18" charset="0"/>
                <a:cs typeface="Book Antiqua" panose="02040602050305030304" pitchFamily="18" charset="0"/>
              </a:rPr>
              <a:t>makroökonómiai</a:t>
            </a:r>
            <a:r>
              <a:rPr lang="hu-HU" sz="2400" b="1" dirty="0">
                <a:latin typeface="Times New Roman" panose="02020603050405020304" pitchFamily="18" charset="0"/>
                <a:ea typeface="Book Antiqua" panose="02040602050305030304" pitchFamily="18" charset="0"/>
                <a:cs typeface="Book Antiqua" panose="02040602050305030304" pitchFamily="18" charset="0"/>
              </a:rPr>
              <a:t> jellegű, addig a </a:t>
            </a:r>
            <a:r>
              <a:rPr lang="hu-HU" sz="2400" b="1" i="1" dirty="0" err="1">
                <a:latin typeface="Times New Roman" panose="02020603050405020304" pitchFamily="18" charset="0"/>
                <a:ea typeface="Book Antiqua" panose="02040602050305030304" pitchFamily="18" charset="0"/>
                <a:cs typeface="Book Antiqua" panose="02040602050305030304" pitchFamily="18" charset="0"/>
              </a:rPr>
              <a:t>Beveridge-jelentés</a:t>
            </a:r>
            <a:r>
              <a:rPr lang="hu-HU" sz="2400" b="1" i="1" dirty="0">
                <a:latin typeface="Times New Roman" panose="02020603050405020304" pitchFamily="18" charset="0"/>
                <a:ea typeface="Book Antiqua" panose="02040602050305030304" pitchFamily="18" charset="0"/>
                <a:cs typeface="Book Antiqua" panose="02040602050305030304" pitchFamily="18" charset="0"/>
              </a:rPr>
              <a:t> </a:t>
            </a:r>
            <a:r>
              <a:rPr lang="hu-HU" sz="2400" b="1" dirty="0">
                <a:latin typeface="Times New Roman" panose="02020603050405020304" pitchFamily="18" charset="0"/>
                <a:ea typeface="Book Antiqua" panose="02040602050305030304" pitchFamily="18" charset="0"/>
                <a:cs typeface="Book Antiqua" panose="02040602050305030304" pitchFamily="18" charset="0"/>
              </a:rPr>
              <a:t>sokkal inkább társadalmi és politikai </a:t>
            </a:r>
            <a:r>
              <a:rPr lang="hu-HU" sz="2400" b="1" dirty="0" smtClean="0">
                <a:latin typeface="Times New Roman" panose="02020603050405020304" pitchFamily="18" charset="0"/>
                <a:ea typeface="Book Antiqua" panose="02040602050305030304" pitchFamily="18" charset="0"/>
                <a:cs typeface="Book Antiqua" panose="02040602050305030304" pitchFamily="18" charset="0"/>
              </a:rPr>
              <a:t>irányultságú.</a:t>
            </a:r>
          </a:p>
          <a:p>
            <a:pPr marR="1038860" algn="just">
              <a:spcAft>
                <a:spcPts val="0"/>
              </a:spcAft>
            </a:pP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A </a:t>
            </a:r>
            <a:r>
              <a:rPr lang="hu-HU" sz="2400" dirty="0">
                <a:latin typeface="Times New Roman" panose="02020603050405020304" pitchFamily="18" charset="0"/>
                <a:ea typeface="Book Antiqua" panose="02040602050305030304" pitchFamily="18" charset="0"/>
                <a:cs typeface="Book Antiqua" panose="02040602050305030304" pitchFamily="18" charset="0"/>
              </a:rPr>
              <a:t>második világháború után az általánossá vált választójog, a politikai</a:t>
            </a:r>
            <a:r>
              <a:rPr lang="hu-HU" sz="2400" spc="-65" dirty="0">
                <a:latin typeface="Times New Roman" panose="02020603050405020304" pitchFamily="18" charset="0"/>
                <a:ea typeface="Book Antiqua" panose="02040602050305030304" pitchFamily="18" charset="0"/>
                <a:cs typeface="Book Antiqua" panose="02040602050305030304" pitchFamily="18" charset="0"/>
              </a:rPr>
              <a:t>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demokrácia </a:t>
            </a:r>
            <a:r>
              <a:rPr lang="hu-HU" sz="2400" dirty="0">
                <a:latin typeface="Times New Roman" panose="02020603050405020304" pitchFamily="18" charset="0"/>
                <a:ea typeface="Book Antiqua" panose="02040602050305030304" pitchFamily="18" charset="0"/>
                <a:cs typeface="Book Antiqua" panose="02040602050305030304" pitchFamily="18" charset="0"/>
              </a:rPr>
              <a:t>pártversenye, a korábbiaknál sokkal tagoltabb és összetettebb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társadalmi </a:t>
            </a:r>
            <a:r>
              <a:rPr lang="hu-HU" sz="2400" dirty="0">
                <a:latin typeface="Times New Roman" panose="02020603050405020304" pitchFamily="18" charset="0"/>
                <a:ea typeface="Book Antiqua" panose="02040602050305030304" pitchFamily="18" charset="0"/>
                <a:cs typeface="Book Antiqua" panose="02040602050305030304" pitchFamily="18" charset="0"/>
              </a:rPr>
              <a:t>rétegződés,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az érdekcsoportok </a:t>
            </a:r>
            <a:r>
              <a:rPr lang="hu-HU" sz="2400" dirty="0">
                <a:latin typeface="Times New Roman" panose="02020603050405020304" pitchFamily="18" charset="0"/>
                <a:ea typeface="Book Antiqua" panose="02040602050305030304" pitchFamily="18" charset="0"/>
                <a:cs typeface="Book Antiqua" panose="02040602050305030304" pitchFamily="18" charset="0"/>
              </a:rPr>
              <a:t>ezzel összefüggésben is növekvő befolyása,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s</a:t>
            </a:r>
            <a:r>
              <a:rPr lang="hu-HU" sz="2400" dirty="0" smtClean="0">
                <a:latin typeface="Book Antiqua" panose="02040602050305030304" pitchFamily="18" charset="0"/>
                <a:ea typeface="Book Antiqua" panose="02040602050305030304" pitchFamily="18" charset="0"/>
                <a:cs typeface="Book Antiqua" panose="02040602050305030304" pitchFamily="18" charset="0"/>
              </a:rPr>
              <a:t>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nem </a:t>
            </a:r>
            <a:r>
              <a:rPr lang="hu-HU" sz="2400" dirty="0">
                <a:latin typeface="Times New Roman" panose="02020603050405020304" pitchFamily="18" charset="0"/>
                <a:ea typeface="Book Antiqua" panose="02040602050305030304" pitchFamily="18" charset="0"/>
                <a:cs typeface="Book Antiqua" panose="02040602050305030304" pitchFamily="18" charset="0"/>
              </a:rPr>
              <a:t>utolsósorban a szocialista rendszerek „jóléti ígéreteinek” </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kihívása. (</a:t>
            </a:r>
            <a:r>
              <a:rPr lang="hu-HU" sz="2400" dirty="0" err="1" smtClean="0">
                <a:latin typeface="Times New Roman" panose="02020603050405020304" pitchFamily="18" charset="0"/>
                <a:ea typeface="Book Antiqua" panose="02040602050305030304" pitchFamily="18" charset="0"/>
                <a:cs typeface="Book Antiqua" panose="02040602050305030304" pitchFamily="18" charset="0"/>
              </a:rPr>
              <a:t>Muraközy</a:t>
            </a:r>
            <a:r>
              <a:rPr lang="hu-HU" sz="2400" dirty="0" smtClean="0">
                <a:latin typeface="Times New Roman" panose="02020603050405020304" pitchFamily="18" charset="0"/>
                <a:ea typeface="Book Antiqua" panose="02040602050305030304" pitchFamily="18" charset="0"/>
                <a:cs typeface="Book Antiqua" panose="02040602050305030304" pitchFamily="18" charset="0"/>
              </a:rPr>
              <a:t> 34. o.)</a:t>
            </a:r>
            <a:endParaRPr lang="hu-HU" sz="2400" dirty="0">
              <a:effectLst/>
              <a:latin typeface="Book Antiqua" panose="02040602050305030304" pitchFamily="18"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2172432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áblázat 1"/>
          <p:cNvGraphicFramePr>
            <a:graphicFrameLocks noGrp="1"/>
          </p:cNvGraphicFramePr>
          <p:nvPr>
            <p:extLst>
              <p:ext uri="{D42A27DB-BD31-4B8C-83A1-F6EECF244321}">
                <p14:modId xmlns:p14="http://schemas.microsoft.com/office/powerpoint/2010/main" val="3501607775"/>
              </p:ext>
            </p:extLst>
          </p:nvPr>
        </p:nvGraphicFramePr>
        <p:xfrm>
          <a:off x="323529" y="830996"/>
          <a:ext cx="8280918" cy="5181600"/>
        </p:xfrm>
        <a:graphic>
          <a:graphicData uri="http://schemas.openxmlformats.org/drawingml/2006/table">
            <a:tbl>
              <a:tblPr firstRow="1" firstCol="1" lastRow="1" lastCol="1" bandRow="1" bandCol="1"/>
              <a:tblGrid>
                <a:gridCol w="3010395">
                  <a:extLst>
                    <a:ext uri="{9D8B030D-6E8A-4147-A177-3AD203B41FA5}">
                      <a16:colId xmlns:a16="http://schemas.microsoft.com/office/drawing/2014/main" xmlns="" val="20000"/>
                    </a:ext>
                  </a:extLst>
                </a:gridCol>
                <a:gridCol w="877448">
                  <a:extLst>
                    <a:ext uri="{9D8B030D-6E8A-4147-A177-3AD203B41FA5}">
                      <a16:colId xmlns:a16="http://schemas.microsoft.com/office/drawing/2014/main" xmlns="" val="20001"/>
                    </a:ext>
                  </a:extLst>
                </a:gridCol>
                <a:gridCol w="878615">
                  <a:extLst>
                    <a:ext uri="{9D8B030D-6E8A-4147-A177-3AD203B41FA5}">
                      <a16:colId xmlns:a16="http://schemas.microsoft.com/office/drawing/2014/main" xmlns="" val="20002"/>
                    </a:ext>
                  </a:extLst>
                </a:gridCol>
                <a:gridCol w="878615">
                  <a:extLst>
                    <a:ext uri="{9D8B030D-6E8A-4147-A177-3AD203B41FA5}">
                      <a16:colId xmlns:a16="http://schemas.microsoft.com/office/drawing/2014/main" xmlns="" val="20003"/>
                    </a:ext>
                  </a:extLst>
                </a:gridCol>
                <a:gridCol w="878615">
                  <a:extLst>
                    <a:ext uri="{9D8B030D-6E8A-4147-A177-3AD203B41FA5}">
                      <a16:colId xmlns:a16="http://schemas.microsoft.com/office/drawing/2014/main" xmlns="" val="20004"/>
                    </a:ext>
                  </a:extLst>
                </a:gridCol>
                <a:gridCol w="878615">
                  <a:extLst>
                    <a:ext uri="{9D8B030D-6E8A-4147-A177-3AD203B41FA5}">
                      <a16:colId xmlns:a16="http://schemas.microsoft.com/office/drawing/2014/main" xmlns="" val="20005"/>
                    </a:ext>
                  </a:extLst>
                </a:gridCol>
                <a:gridCol w="878615">
                  <a:extLst>
                    <a:ext uri="{9D8B030D-6E8A-4147-A177-3AD203B41FA5}">
                      <a16:colId xmlns:a16="http://schemas.microsoft.com/office/drawing/2014/main" xmlns="" val="20006"/>
                    </a:ext>
                  </a:extLst>
                </a:gridCol>
              </a:tblGrid>
              <a:tr h="297393">
                <a:tc>
                  <a:txBody>
                    <a:bodyPr/>
                    <a:lstStyle/>
                    <a:p>
                      <a:pPr algn="l">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Ország</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gn="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1870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110490" algn="ct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1913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920" algn="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1920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110490" algn="ct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1937</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110490" algn="ct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1960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111125" algn="ctr">
                        <a:spcBef>
                          <a:spcPts val="155"/>
                        </a:spcBef>
                        <a:spcAft>
                          <a:spcPts val="0"/>
                        </a:spcAft>
                      </a:pPr>
                      <a:r>
                        <a:rPr lang="hu-HU" sz="2000" b="1">
                          <a:effectLst/>
                          <a:latin typeface="Book Antiqua" panose="02040602050305030304" pitchFamily="18" charset="0"/>
                          <a:ea typeface="Book Antiqua" panose="02040602050305030304" pitchFamily="18" charset="0"/>
                          <a:cs typeface="Book Antiqua" panose="02040602050305030304" pitchFamily="18" charset="0"/>
                        </a:rPr>
                        <a:t>1970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7393">
                <a:tc>
                  <a:txBody>
                    <a:bodyPr/>
                    <a:lstStyle/>
                    <a:p>
                      <a:pPr algn="l">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Ausztria</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20,6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38,5</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Egyesült Királyság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12,7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26,2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32,2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38,0</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Franciaország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12,6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27,6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29,0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34,6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37,6</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Írország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55"/>
                        </a:spcBef>
                        <a:spcAft>
                          <a:spcPts val="0"/>
                        </a:spcAft>
                      </a:pPr>
                      <a:r>
                        <a:rPr lang="hu-HU" sz="2000">
                          <a:effectLst/>
                          <a:latin typeface="Times New Roman" panose="02020603050405020304" pitchFamily="18" charset="0"/>
                          <a:ea typeface="Book Antiqua" panose="02040602050305030304" pitchFamily="18" charset="0"/>
                          <a:cs typeface="Book Antiqua" panose="02040602050305030304" pitchFamily="18" charset="0"/>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55"/>
                        </a:spcBef>
                        <a:spcAft>
                          <a:spcPts val="0"/>
                        </a:spcAft>
                      </a:pPr>
                      <a:r>
                        <a:rPr lang="hu-HU" sz="2000">
                          <a:effectLst/>
                          <a:latin typeface="Times New Roman" panose="02020603050405020304" pitchFamily="18" charset="0"/>
                          <a:ea typeface="Book Antiqua" panose="02040602050305030304" pitchFamily="18" charset="0"/>
                          <a:cs typeface="Book Antiqua" panose="02040602050305030304" pitchFamily="18" charset="0"/>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18,8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25,5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28,0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38,9</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Németország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25,0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32,4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38,1</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Norvégia</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5,9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2730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9,3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11,8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29,9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40,3</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Olaszország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13,7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31,1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33,9</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Svájc</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24,1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21,3</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97393">
                <a:tc>
                  <a:txBody>
                    <a:bodyPr/>
                    <a:lstStyle/>
                    <a:p>
                      <a:pPr algn="l">
                        <a:spcBef>
                          <a:spcPts val="155"/>
                        </a:spcBef>
                        <a:spcAft>
                          <a:spcPts val="0"/>
                        </a:spcAft>
                      </a:pPr>
                      <a:r>
                        <a:rPr lang="hu-HU" sz="2000" dirty="0">
                          <a:effectLst/>
                          <a:latin typeface="Book Antiqua" panose="02040602050305030304" pitchFamily="18" charset="0"/>
                          <a:ea typeface="Book Antiqua" panose="02040602050305030304" pitchFamily="18" charset="0"/>
                          <a:cs typeface="Book Antiqua" panose="02040602050305030304" pitchFamily="18" charset="0"/>
                        </a:rPr>
                        <a:t>Svédország</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10,9</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31,0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42,2</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Európa</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20,7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24,7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30,1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36,5</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Ausztrália</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18,3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16,5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19,3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24,5</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Egyesült Államok</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7,3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2730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19,7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27,0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30,3</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Japán</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8,8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2730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8,3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14,8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25,4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17,5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19,0</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Kanada</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55"/>
                        </a:spcBef>
                        <a:spcAft>
                          <a:spcPts val="0"/>
                        </a:spcAft>
                      </a:pPr>
                      <a:r>
                        <a:rPr lang="hu-HU" sz="2000">
                          <a:effectLst/>
                          <a:latin typeface="Times New Roman" panose="02020603050405020304" pitchFamily="18" charset="0"/>
                          <a:ea typeface="Book Antiqua" panose="02040602050305030304" pitchFamily="18" charset="0"/>
                          <a:cs typeface="Book Antiqua" panose="02040602050305030304" pitchFamily="18" charset="0"/>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55"/>
                        </a:spcBef>
                        <a:spcAft>
                          <a:spcPts val="0"/>
                        </a:spcAft>
                      </a:pPr>
                      <a:r>
                        <a:rPr lang="hu-HU" sz="2000">
                          <a:effectLst/>
                          <a:latin typeface="Times New Roman" panose="02020603050405020304" pitchFamily="18" charset="0"/>
                          <a:ea typeface="Book Antiqua" panose="02040602050305030304" pitchFamily="18" charset="0"/>
                          <a:cs typeface="Book Antiqua" panose="02040602050305030304" pitchFamily="18" charset="0"/>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16,7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25,0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28,6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34,4</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97393">
                <a:tc>
                  <a:txBody>
                    <a:bodyPr/>
                    <a:lstStyle/>
                    <a:p>
                      <a:pPr algn="l">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Tengerentúl</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11,5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15,7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21,2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55"/>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27,1</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97393">
                <a:tc>
                  <a:txBody>
                    <a:bodyPr/>
                    <a:lstStyle/>
                    <a:p>
                      <a:pPr algn="l">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Összes</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10,8</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13,1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2555" algn="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19,4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23,6</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0490" marR="84455" algn="ctr">
                        <a:spcBef>
                          <a:spcPts val="140"/>
                        </a:spcBef>
                        <a:spcAft>
                          <a:spcPts val="0"/>
                        </a:spcAft>
                      </a:pPr>
                      <a:r>
                        <a:rPr lang="hu-HU" sz="2000">
                          <a:effectLst/>
                          <a:latin typeface="Book Antiqua" panose="02040602050305030304" pitchFamily="18" charset="0"/>
                          <a:ea typeface="Book Antiqua" panose="02040602050305030304" pitchFamily="18" charset="0"/>
                          <a:cs typeface="Book Antiqua" panose="02040602050305030304" pitchFamily="18" charset="0"/>
                        </a:rPr>
                        <a:t>28,1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marR="86995" algn="ctr">
                        <a:spcBef>
                          <a:spcPts val="140"/>
                        </a:spcBef>
                        <a:spcAft>
                          <a:spcPts val="0"/>
                        </a:spcAft>
                      </a:pPr>
                      <a:r>
                        <a:rPr lang="hu-HU" sz="2000" dirty="0">
                          <a:effectLst/>
                          <a:latin typeface="Book Antiqua" panose="02040602050305030304" pitchFamily="18" charset="0"/>
                          <a:ea typeface="Book Antiqua" panose="02040602050305030304" pitchFamily="18" charset="0"/>
                          <a:cs typeface="Book Antiqua" panose="02040602050305030304" pitchFamily="18" charset="0"/>
                        </a:rPr>
                        <a:t>33,6</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3" name="Szövegdoboz 2"/>
          <p:cNvSpPr txBox="1"/>
          <p:nvPr/>
        </p:nvSpPr>
        <p:spPr>
          <a:xfrm>
            <a:off x="467544" y="0"/>
            <a:ext cx="8136904" cy="830997"/>
          </a:xfrm>
          <a:prstGeom prst="rect">
            <a:avLst/>
          </a:prstGeom>
          <a:noFill/>
        </p:spPr>
        <p:txBody>
          <a:bodyPr wrap="square" rtlCol="0">
            <a:spAutoFit/>
          </a:bodyPr>
          <a:lstStyle/>
          <a:p>
            <a:r>
              <a:rPr lang="hu-HU" sz="2400" dirty="0" smtClean="0"/>
              <a:t>A központi költségvetés kiadásai </a:t>
            </a:r>
            <a:r>
              <a:rPr lang="hu-HU" sz="2400" dirty="0"/>
              <a:t>a GDP százalékában, </a:t>
            </a:r>
            <a:r>
              <a:rPr lang="hu-HU" sz="2400" dirty="0" smtClean="0"/>
              <a:t>1870–1970</a:t>
            </a:r>
            <a:endParaRPr lang="hu-HU" sz="2400" dirty="0"/>
          </a:p>
        </p:txBody>
      </p:sp>
    </p:spTree>
    <p:extLst>
      <p:ext uri="{BB962C8B-B14F-4D97-AF65-F5344CB8AC3E}">
        <p14:creationId xmlns:p14="http://schemas.microsoft.com/office/powerpoint/2010/main" val="1861159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áblázat 1"/>
          <p:cNvGraphicFramePr>
            <a:graphicFrameLocks noGrp="1"/>
          </p:cNvGraphicFramePr>
          <p:nvPr>
            <p:extLst>
              <p:ext uri="{D42A27DB-BD31-4B8C-83A1-F6EECF244321}">
                <p14:modId xmlns:p14="http://schemas.microsoft.com/office/powerpoint/2010/main" val="4175469043"/>
              </p:ext>
            </p:extLst>
          </p:nvPr>
        </p:nvGraphicFramePr>
        <p:xfrm>
          <a:off x="323525" y="764698"/>
          <a:ext cx="8424940" cy="4968557"/>
        </p:xfrm>
        <a:graphic>
          <a:graphicData uri="http://schemas.openxmlformats.org/drawingml/2006/table">
            <a:tbl>
              <a:tblPr firstRow="1" firstCol="1" lastRow="1" lastCol="1" bandRow="1" bandCol="1">
                <a:tableStyleId>{7DF18680-E054-41AD-8BC1-D1AEF772440D}</a:tableStyleId>
              </a:tblPr>
              <a:tblGrid>
                <a:gridCol w="2207267">
                  <a:extLst>
                    <a:ext uri="{9D8B030D-6E8A-4147-A177-3AD203B41FA5}">
                      <a16:colId xmlns:a16="http://schemas.microsoft.com/office/drawing/2014/main" xmlns="" val="20000"/>
                    </a:ext>
                  </a:extLst>
                </a:gridCol>
                <a:gridCol w="1035288">
                  <a:extLst>
                    <a:ext uri="{9D8B030D-6E8A-4147-A177-3AD203B41FA5}">
                      <a16:colId xmlns:a16="http://schemas.microsoft.com/office/drawing/2014/main" xmlns="" val="20001"/>
                    </a:ext>
                  </a:extLst>
                </a:gridCol>
                <a:gridCol w="1036477">
                  <a:extLst>
                    <a:ext uri="{9D8B030D-6E8A-4147-A177-3AD203B41FA5}">
                      <a16:colId xmlns:a16="http://schemas.microsoft.com/office/drawing/2014/main" xmlns="" val="20002"/>
                    </a:ext>
                  </a:extLst>
                </a:gridCol>
                <a:gridCol w="1036477">
                  <a:extLst>
                    <a:ext uri="{9D8B030D-6E8A-4147-A177-3AD203B41FA5}">
                      <a16:colId xmlns:a16="http://schemas.microsoft.com/office/drawing/2014/main" xmlns="" val="20003"/>
                    </a:ext>
                  </a:extLst>
                </a:gridCol>
                <a:gridCol w="1036477">
                  <a:extLst>
                    <a:ext uri="{9D8B030D-6E8A-4147-A177-3AD203B41FA5}">
                      <a16:colId xmlns:a16="http://schemas.microsoft.com/office/drawing/2014/main" xmlns="" val="20004"/>
                    </a:ext>
                  </a:extLst>
                </a:gridCol>
                <a:gridCol w="1036477">
                  <a:extLst>
                    <a:ext uri="{9D8B030D-6E8A-4147-A177-3AD203B41FA5}">
                      <a16:colId xmlns:a16="http://schemas.microsoft.com/office/drawing/2014/main" xmlns="" val="20005"/>
                    </a:ext>
                  </a:extLst>
                </a:gridCol>
                <a:gridCol w="1036477">
                  <a:extLst>
                    <a:ext uri="{9D8B030D-6E8A-4147-A177-3AD203B41FA5}">
                      <a16:colId xmlns:a16="http://schemas.microsoft.com/office/drawing/2014/main" xmlns="" val="20006"/>
                    </a:ext>
                  </a:extLst>
                </a:gridCol>
              </a:tblGrid>
              <a:tr h="451687">
                <a:tc>
                  <a:txBody>
                    <a:bodyPr/>
                    <a:lstStyle/>
                    <a:p>
                      <a:pPr algn="l">
                        <a:spcBef>
                          <a:spcPts val="155"/>
                        </a:spcBef>
                        <a:spcAft>
                          <a:spcPts val="0"/>
                        </a:spcAft>
                      </a:pPr>
                      <a:r>
                        <a:rPr lang="hu-HU" sz="2000" dirty="0">
                          <a:effectLst/>
                        </a:rPr>
                        <a:t>Ország</a:t>
                      </a:r>
                      <a:endParaRPr lang="hu-HU" sz="2000" dirty="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60020" algn="l">
                        <a:spcBef>
                          <a:spcPts val="155"/>
                        </a:spcBef>
                        <a:spcAft>
                          <a:spcPts val="0"/>
                        </a:spcAft>
                      </a:pPr>
                      <a:r>
                        <a:rPr lang="hu-HU" sz="2000">
                          <a:effectLst/>
                        </a:rPr>
                        <a:t>1964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7955" marR="147955" algn="ctr">
                        <a:spcBef>
                          <a:spcPts val="155"/>
                        </a:spcBef>
                        <a:spcAft>
                          <a:spcPts val="0"/>
                        </a:spcAft>
                      </a:pPr>
                      <a:r>
                        <a:rPr lang="hu-HU" sz="2000">
                          <a:effectLst/>
                        </a:rPr>
                        <a:t>1968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59385" algn="r">
                        <a:spcBef>
                          <a:spcPts val="155"/>
                        </a:spcBef>
                        <a:spcAft>
                          <a:spcPts val="0"/>
                        </a:spcAft>
                      </a:pPr>
                      <a:r>
                        <a:rPr lang="hu-HU" sz="2000">
                          <a:effectLst/>
                        </a:rPr>
                        <a:t>1972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59385" algn="r">
                        <a:spcBef>
                          <a:spcPts val="155"/>
                        </a:spcBef>
                        <a:spcAft>
                          <a:spcPts val="0"/>
                        </a:spcAft>
                      </a:pPr>
                      <a:r>
                        <a:rPr lang="hu-HU" sz="2000">
                          <a:effectLst/>
                        </a:rPr>
                        <a:t>1976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7955" marR="147955" algn="ctr">
                        <a:spcBef>
                          <a:spcPts val="155"/>
                        </a:spcBef>
                        <a:spcAft>
                          <a:spcPts val="0"/>
                        </a:spcAft>
                      </a:pPr>
                      <a:r>
                        <a:rPr lang="hu-HU" sz="2000">
                          <a:effectLst/>
                        </a:rPr>
                        <a:t>1980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8590" marR="148590" algn="ctr">
                        <a:spcBef>
                          <a:spcPts val="155"/>
                        </a:spcBef>
                        <a:spcAft>
                          <a:spcPts val="0"/>
                        </a:spcAft>
                      </a:pPr>
                      <a:r>
                        <a:rPr lang="hu-HU" sz="2000">
                          <a:effectLst/>
                        </a:rPr>
                        <a:t>1983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0"/>
                  </a:ext>
                </a:extLst>
              </a:tr>
              <a:tr h="451687">
                <a:tc>
                  <a:txBody>
                    <a:bodyPr/>
                    <a:lstStyle/>
                    <a:p>
                      <a:pPr algn="l">
                        <a:spcBef>
                          <a:spcPts val="140"/>
                        </a:spcBef>
                        <a:spcAft>
                          <a:spcPts val="0"/>
                        </a:spcAft>
                      </a:pPr>
                      <a:r>
                        <a:rPr lang="hu-HU" sz="2000">
                          <a:effectLst/>
                        </a:rPr>
                        <a:t>Egyesült Királyság</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40"/>
                        </a:spcBef>
                        <a:spcAft>
                          <a:spcPts val="0"/>
                        </a:spcAft>
                      </a:pPr>
                      <a:r>
                        <a:rPr lang="hu-HU" sz="2000">
                          <a:effectLst/>
                        </a:rPr>
                        <a:t>33,6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40"/>
                        </a:spcBef>
                        <a:spcAft>
                          <a:spcPts val="0"/>
                        </a:spcAft>
                      </a:pPr>
                      <a:r>
                        <a:rPr lang="hu-HU" sz="2000" dirty="0">
                          <a:effectLst/>
                        </a:rPr>
                        <a:t>39,2</a:t>
                      </a:r>
                      <a:endParaRPr lang="hu-HU" sz="2000" dirty="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40"/>
                        </a:spcBef>
                        <a:spcAft>
                          <a:spcPts val="0"/>
                        </a:spcAft>
                      </a:pPr>
                      <a:r>
                        <a:rPr lang="hu-HU" sz="2000">
                          <a:effectLst/>
                        </a:rPr>
                        <a:t>39,8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40"/>
                        </a:spcBef>
                        <a:spcAft>
                          <a:spcPts val="0"/>
                        </a:spcAft>
                      </a:pPr>
                      <a:r>
                        <a:rPr lang="hu-HU" sz="2000">
                          <a:effectLst/>
                        </a:rPr>
                        <a:t>45,6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40"/>
                        </a:spcBef>
                        <a:spcAft>
                          <a:spcPts val="0"/>
                        </a:spcAft>
                      </a:pPr>
                      <a:r>
                        <a:rPr lang="hu-HU" sz="2000">
                          <a:effectLst/>
                        </a:rPr>
                        <a:t>45,1</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40"/>
                        </a:spcBef>
                        <a:spcAft>
                          <a:spcPts val="0"/>
                        </a:spcAft>
                      </a:pPr>
                      <a:r>
                        <a:rPr lang="hu-HU" sz="2000">
                          <a:effectLst/>
                        </a:rPr>
                        <a:t>47,2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1"/>
                  </a:ext>
                </a:extLst>
              </a:tr>
              <a:tr h="451687">
                <a:tc>
                  <a:txBody>
                    <a:bodyPr/>
                    <a:lstStyle/>
                    <a:p>
                      <a:pPr algn="l">
                        <a:spcBef>
                          <a:spcPts val="155"/>
                        </a:spcBef>
                        <a:spcAft>
                          <a:spcPts val="0"/>
                        </a:spcAft>
                      </a:pPr>
                      <a:r>
                        <a:rPr lang="hu-HU" sz="2000">
                          <a:effectLst/>
                        </a:rPr>
                        <a:t>Franciaország</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38,0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40,3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38,3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55"/>
                        </a:spcBef>
                        <a:spcAft>
                          <a:spcPts val="0"/>
                        </a:spcAft>
                      </a:pPr>
                      <a:r>
                        <a:rPr lang="hu-HU" sz="2000">
                          <a:effectLst/>
                        </a:rPr>
                        <a:t>44,0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55"/>
                        </a:spcBef>
                        <a:spcAft>
                          <a:spcPts val="0"/>
                        </a:spcAft>
                      </a:pPr>
                      <a:r>
                        <a:rPr lang="hu-HU" sz="2000">
                          <a:effectLst/>
                        </a:rPr>
                        <a:t>46,4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51,5</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2"/>
                  </a:ext>
                </a:extLst>
              </a:tr>
              <a:tr h="451687">
                <a:tc>
                  <a:txBody>
                    <a:bodyPr/>
                    <a:lstStyle/>
                    <a:p>
                      <a:pPr algn="l">
                        <a:spcBef>
                          <a:spcPts val="155"/>
                        </a:spcBef>
                        <a:spcAft>
                          <a:spcPts val="0"/>
                        </a:spcAft>
                      </a:pPr>
                      <a:r>
                        <a:rPr lang="hu-HU" sz="2000">
                          <a:effectLst/>
                        </a:rPr>
                        <a:t>Németország</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35,9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39,1</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dirty="0">
                          <a:effectLst/>
                        </a:rPr>
                        <a:t>40,8</a:t>
                      </a:r>
                      <a:endParaRPr lang="hu-HU" sz="2000" dirty="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55"/>
                        </a:spcBef>
                        <a:spcAft>
                          <a:spcPts val="0"/>
                        </a:spcAft>
                      </a:pPr>
                      <a:r>
                        <a:rPr lang="hu-HU" sz="2000">
                          <a:effectLst/>
                        </a:rPr>
                        <a:t>48,0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55"/>
                        </a:spcBef>
                        <a:spcAft>
                          <a:spcPts val="0"/>
                        </a:spcAft>
                      </a:pPr>
                      <a:r>
                        <a:rPr lang="hu-HU" sz="2000">
                          <a:effectLst/>
                        </a:rPr>
                        <a:t>48,4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48,6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3"/>
                  </a:ext>
                </a:extLst>
              </a:tr>
              <a:tr h="451687">
                <a:tc>
                  <a:txBody>
                    <a:bodyPr/>
                    <a:lstStyle/>
                    <a:p>
                      <a:pPr algn="l">
                        <a:spcBef>
                          <a:spcPts val="155"/>
                        </a:spcBef>
                        <a:spcAft>
                          <a:spcPts val="0"/>
                        </a:spcAft>
                      </a:pPr>
                      <a:r>
                        <a:rPr lang="hu-HU" sz="2000">
                          <a:effectLst/>
                        </a:rPr>
                        <a:t>Olaszország</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31,8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34,7</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38,6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55"/>
                        </a:spcBef>
                        <a:spcAft>
                          <a:spcPts val="0"/>
                        </a:spcAft>
                      </a:pPr>
                      <a:r>
                        <a:rPr lang="hu-HU" sz="2000">
                          <a:effectLst/>
                        </a:rPr>
                        <a:t>42,2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55"/>
                        </a:spcBef>
                        <a:spcAft>
                          <a:spcPts val="0"/>
                        </a:spcAft>
                      </a:pPr>
                      <a:r>
                        <a:rPr lang="hu-HU" sz="2000">
                          <a:effectLst/>
                        </a:rPr>
                        <a:t>46,1</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57,4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4"/>
                  </a:ext>
                </a:extLst>
              </a:tr>
              <a:tr h="451687">
                <a:tc>
                  <a:txBody>
                    <a:bodyPr/>
                    <a:lstStyle/>
                    <a:p>
                      <a:pPr algn="l">
                        <a:spcBef>
                          <a:spcPts val="155"/>
                        </a:spcBef>
                        <a:spcAft>
                          <a:spcPts val="0"/>
                        </a:spcAft>
                      </a:pPr>
                      <a:r>
                        <a:rPr lang="hu-HU" sz="2000">
                          <a:effectLst/>
                        </a:rPr>
                        <a:t>Európa</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34,8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38,3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39,4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45,0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46,5</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51,2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5"/>
                  </a:ext>
                </a:extLst>
              </a:tr>
              <a:tr h="451687">
                <a:tc>
                  <a:txBody>
                    <a:bodyPr/>
                    <a:lstStyle/>
                    <a:p>
                      <a:pPr algn="l">
                        <a:spcBef>
                          <a:spcPts val="155"/>
                        </a:spcBef>
                        <a:spcAft>
                          <a:spcPts val="0"/>
                        </a:spcAft>
                      </a:pPr>
                      <a:r>
                        <a:rPr lang="hu-HU" sz="2000">
                          <a:effectLst/>
                        </a:rPr>
                        <a:t>Kanada</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28,9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33,0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37,2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39,4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40,9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46,8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6"/>
                  </a:ext>
                </a:extLst>
              </a:tr>
              <a:tr h="451687">
                <a:tc>
                  <a:txBody>
                    <a:bodyPr/>
                    <a:lstStyle/>
                    <a:p>
                      <a:pPr algn="l">
                        <a:spcBef>
                          <a:spcPts val="155"/>
                        </a:spcBef>
                        <a:spcAft>
                          <a:spcPts val="0"/>
                        </a:spcAft>
                      </a:pPr>
                      <a:r>
                        <a:rPr lang="hu-HU" sz="2000">
                          <a:effectLst/>
                        </a:rPr>
                        <a:t>Egyesült Államok</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28,3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31,3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32,0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55"/>
                        </a:spcBef>
                        <a:spcAft>
                          <a:spcPts val="0"/>
                        </a:spcAft>
                      </a:pPr>
                      <a:r>
                        <a:rPr lang="hu-HU" sz="2000">
                          <a:effectLst/>
                        </a:rPr>
                        <a:t>34,5</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55"/>
                        </a:spcBef>
                        <a:spcAft>
                          <a:spcPts val="0"/>
                        </a:spcAft>
                      </a:pPr>
                      <a:r>
                        <a:rPr lang="hu-HU" sz="2000">
                          <a:effectLst/>
                        </a:rPr>
                        <a:t>35,0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38,1</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7"/>
                  </a:ext>
                </a:extLst>
              </a:tr>
              <a:tr h="451687">
                <a:tc>
                  <a:txBody>
                    <a:bodyPr/>
                    <a:lstStyle/>
                    <a:p>
                      <a:pPr algn="l">
                        <a:spcBef>
                          <a:spcPts val="155"/>
                        </a:spcBef>
                        <a:spcAft>
                          <a:spcPts val="0"/>
                        </a:spcAft>
                      </a:pPr>
                      <a:r>
                        <a:rPr lang="hu-HU" sz="2000">
                          <a:effectLst/>
                        </a:rPr>
                        <a:t>Japán</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algn="l">
                        <a:spcBef>
                          <a:spcPts val="155"/>
                        </a:spcBef>
                        <a:spcAft>
                          <a:spcPts val="0"/>
                        </a:spcAft>
                      </a:pPr>
                      <a:r>
                        <a:rPr lang="hu-HU" sz="2000">
                          <a:effectLst/>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algn="l">
                        <a:spcBef>
                          <a:spcPts val="155"/>
                        </a:spcBef>
                        <a:spcAft>
                          <a:spcPts val="0"/>
                        </a:spcAft>
                      </a:pPr>
                      <a:r>
                        <a:rPr lang="hu-HU" sz="2000">
                          <a:effectLst/>
                        </a:rPr>
                        <a:t> </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21,8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27,9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32,4</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34,8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8"/>
                  </a:ext>
                </a:extLst>
              </a:tr>
              <a:tr h="451687">
                <a:tc>
                  <a:txBody>
                    <a:bodyPr/>
                    <a:lstStyle/>
                    <a:p>
                      <a:pPr algn="l">
                        <a:spcBef>
                          <a:spcPts val="155"/>
                        </a:spcBef>
                        <a:spcAft>
                          <a:spcPts val="0"/>
                        </a:spcAft>
                      </a:pPr>
                      <a:r>
                        <a:rPr lang="hu-HU" sz="2000">
                          <a:effectLst/>
                        </a:rPr>
                        <a:t>Tengerentúl</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55"/>
                        </a:spcBef>
                        <a:spcAft>
                          <a:spcPts val="0"/>
                        </a:spcAft>
                      </a:pPr>
                      <a:r>
                        <a:rPr lang="hu-HU" sz="2000">
                          <a:effectLst/>
                        </a:rPr>
                        <a:t>28,6</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55"/>
                        </a:spcBef>
                        <a:spcAft>
                          <a:spcPts val="0"/>
                        </a:spcAft>
                      </a:pPr>
                      <a:r>
                        <a:rPr lang="hu-HU" sz="2000">
                          <a:effectLst/>
                        </a:rPr>
                        <a:t>32,2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55"/>
                        </a:spcBef>
                        <a:spcAft>
                          <a:spcPts val="0"/>
                        </a:spcAft>
                      </a:pPr>
                      <a:r>
                        <a:rPr lang="hu-HU" sz="2000">
                          <a:effectLst/>
                        </a:rPr>
                        <a:t>30,3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7800" algn="r">
                        <a:spcBef>
                          <a:spcPts val="155"/>
                        </a:spcBef>
                        <a:spcAft>
                          <a:spcPts val="0"/>
                        </a:spcAft>
                      </a:pPr>
                      <a:r>
                        <a:rPr lang="hu-HU" sz="2000">
                          <a:effectLst/>
                        </a:rPr>
                        <a:t>33,9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875" marR="147955" algn="ctr">
                        <a:spcBef>
                          <a:spcPts val="155"/>
                        </a:spcBef>
                        <a:spcAft>
                          <a:spcPts val="0"/>
                        </a:spcAft>
                      </a:pPr>
                      <a:r>
                        <a:rPr lang="hu-HU" sz="2000">
                          <a:effectLst/>
                        </a:rPr>
                        <a:t>36,1</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55"/>
                        </a:spcBef>
                        <a:spcAft>
                          <a:spcPts val="0"/>
                        </a:spcAft>
                      </a:pPr>
                      <a:r>
                        <a:rPr lang="hu-HU" sz="2000">
                          <a:effectLst/>
                        </a:rPr>
                        <a:t>39,9</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09"/>
                  </a:ext>
                </a:extLst>
              </a:tr>
              <a:tr h="451687">
                <a:tc>
                  <a:txBody>
                    <a:bodyPr/>
                    <a:lstStyle/>
                    <a:p>
                      <a:pPr algn="l">
                        <a:spcBef>
                          <a:spcPts val="140"/>
                        </a:spcBef>
                        <a:spcAft>
                          <a:spcPts val="0"/>
                        </a:spcAft>
                      </a:pPr>
                      <a:r>
                        <a:rPr lang="hu-HU" sz="2000">
                          <a:effectLst/>
                        </a:rPr>
                        <a:t>Összes</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71450" algn="l">
                        <a:spcBef>
                          <a:spcPts val="140"/>
                        </a:spcBef>
                        <a:spcAft>
                          <a:spcPts val="0"/>
                        </a:spcAft>
                      </a:pPr>
                      <a:r>
                        <a:rPr lang="hu-HU" sz="2000">
                          <a:effectLst/>
                        </a:rPr>
                        <a:t>32,8</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40"/>
                        </a:spcBef>
                        <a:spcAft>
                          <a:spcPts val="0"/>
                        </a:spcAft>
                      </a:pPr>
                      <a:r>
                        <a:rPr lang="hu-HU" sz="2000">
                          <a:effectLst/>
                        </a:rPr>
                        <a:t>36,3</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40"/>
                        </a:spcBef>
                        <a:spcAft>
                          <a:spcPts val="0"/>
                        </a:spcAft>
                      </a:pPr>
                      <a:r>
                        <a:rPr lang="hu-HU" sz="2000">
                          <a:effectLst/>
                        </a:rPr>
                        <a:t>35,5</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R="176530" algn="r">
                        <a:spcBef>
                          <a:spcPts val="140"/>
                        </a:spcBef>
                        <a:spcAft>
                          <a:spcPts val="0"/>
                        </a:spcAft>
                      </a:pPr>
                      <a:r>
                        <a:rPr lang="hu-HU" sz="2000">
                          <a:effectLst/>
                        </a:rPr>
                        <a:t>40,2</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3510" marR="147955" algn="ctr">
                        <a:spcBef>
                          <a:spcPts val="140"/>
                        </a:spcBef>
                        <a:spcAft>
                          <a:spcPts val="0"/>
                        </a:spcAft>
                      </a:pPr>
                      <a:r>
                        <a:rPr lang="hu-HU" sz="2000">
                          <a:effectLst/>
                        </a:rPr>
                        <a:t>42,0</a:t>
                      </a:r>
                      <a:endParaRPr lang="hu-HU" sz="200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tc>
                  <a:txBody>
                    <a:bodyPr/>
                    <a:lstStyle/>
                    <a:p>
                      <a:pPr marL="142240" marR="148590" algn="ctr">
                        <a:spcBef>
                          <a:spcPts val="140"/>
                        </a:spcBef>
                        <a:spcAft>
                          <a:spcPts val="0"/>
                        </a:spcAft>
                      </a:pPr>
                      <a:r>
                        <a:rPr lang="hu-HU" sz="2000" dirty="0">
                          <a:effectLst/>
                        </a:rPr>
                        <a:t>46,3</a:t>
                      </a:r>
                      <a:endParaRPr lang="hu-HU" sz="2000" dirty="0">
                        <a:effectLst/>
                        <a:latin typeface="Book Antiqua" panose="02040602050305030304" pitchFamily="18" charset="0"/>
                        <a:ea typeface="Book Antiqua" panose="02040602050305030304" pitchFamily="18" charset="0"/>
                        <a:cs typeface="Book Antiqua" panose="02040602050305030304" pitchFamily="18" charset="0"/>
                      </a:endParaRPr>
                    </a:p>
                  </a:txBody>
                  <a:tcPr marL="0" marR="0" marT="0" marB="0"/>
                </a:tc>
                <a:extLst>
                  <a:ext uri="{0D108BD9-81ED-4DB2-BD59-A6C34878D82A}">
                    <a16:rowId xmlns:a16="http://schemas.microsoft.com/office/drawing/2014/main" xmlns="" val="10010"/>
                  </a:ext>
                </a:extLst>
              </a:tr>
            </a:tbl>
          </a:graphicData>
        </a:graphic>
      </p:graphicFrame>
      <p:sp>
        <p:nvSpPr>
          <p:cNvPr id="3" name="Szövegdoboz 2"/>
          <p:cNvSpPr txBox="1"/>
          <p:nvPr/>
        </p:nvSpPr>
        <p:spPr>
          <a:xfrm>
            <a:off x="395536" y="0"/>
            <a:ext cx="7560840" cy="830997"/>
          </a:xfrm>
          <a:prstGeom prst="rect">
            <a:avLst/>
          </a:prstGeom>
          <a:noFill/>
        </p:spPr>
        <p:txBody>
          <a:bodyPr wrap="square" rtlCol="0">
            <a:spAutoFit/>
          </a:bodyPr>
          <a:lstStyle/>
          <a:p>
            <a:r>
              <a:rPr lang="hu-HU" sz="2400" dirty="0"/>
              <a:t>Az államháztartás kiadásai a GDP százalékában, 1964–1983</a:t>
            </a:r>
          </a:p>
        </p:txBody>
      </p:sp>
    </p:spTree>
    <p:extLst>
      <p:ext uri="{BB962C8B-B14F-4D97-AF65-F5344CB8AC3E}">
        <p14:creationId xmlns:p14="http://schemas.microsoft.com/office/powerpoint/2010/main" val="16038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aranykor</a:t>
            </a:r>
            <a:endParaRPr lang="hu-HU" dirty="0"/>
          </a:p>
        </p:txBody>
      </p:sp>
      <p:sp>
        <p:nvSpPr>
          <p:cNvPr id="3" name="Tartalom helye 2"/>
          <p:cNvSpPr>
            <a:spLocks noGrp="1"/>
          </p:cNvSpPr>
          <p:nvPr>
            <p:ph idx="1"/>
          </p:nvPr>
        </p:nvSpPr>
        <p:spPr/>
        <p:txBody>
          <a:bodyPr/>
          <a:lstStyle/>
          <a:p>
            <a:r>
              <a:rPr lang="hu-HU" dirty="0" smtClean="0"/>
              <a:t>Magas növekedési </a:t>
            </a:r>
            <a:r>
              <a:rPr lang="hu-HU" dirty="0" smtClean="0"/>
              <a:t>(és beruházási) ráták</a:t>
            </a:r>
            <a:endParaRPr lang="hu-HU" dirty="0" smtClean="0"/>
          </a:p>
          <a:p>
            <a:r>
              <a:rPr lang="hu-HU" dirty="0" smtClean="0"/>
              <a:t>Szinte teljes foglalkoztatás</a:t>
            </a:r>
          </a:p>
          <a:p>
            <a:r>
              <a:rPr lang="hu-HU" dirty="0" smtClean="0"/>
              <a:t>Enyhe ciklusok (stop go politika)</a:t>
            </a:r>
          </a:p>
          <a:p>
            <a:r>
              <a:rPr lang="hu-HU" dirty="0" smtClean="0"/>
              <a:t>Nemzetközi kereskedelem </a:t>
            </a:r>
            <a:r>
              <a:rPr lang="hu-HU" dirty="0" smtClean="0"/>
              <a:t>bővülése (kereskedelmi liberalizáció)</a:t>
            </a:r>
            <a:endParaRPr lang="hu-HU" dirty="0" smtClean="0"/>
          </a:p>
          <a:p>
            <a:r>
              <a:rPr lang="hu-HU" dirty="0" smtClean="0"/>
              <a:t>Aztán a 70-es évek válsága</a:t>
            </a:r>
          </a:p>
          <a:p>
            <a:r>
              <a:rPr lang="hu-HU" dirty="0" smtClean="0"/>
              <a:t>BW összeomlása</a:t>
            </a:r>
            <a:endParaRPr lang="hu-HU" dirty="0"/>
          </a:p>
        </p:txBody>
      </p:sp>
    </p:spTree>
    <p:extLst>
      <p:ext uri="{BB962C8B-B14F-4D97-AF65-F5344CB8AC3E}">
        <p14:creationId xmlns:p14="http://schemas.microsoft.com/office/powerpoint/2010/main" val="4017457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4000" dirty="0" smtClean="0"/>
              <a:t>1945-75, az aranykor (</a:t>
            </a:r>
            <a:r>
              <a:rPr lang="hu-HU" sz="4000" dirty="0" err="1" smtClean="0"/>
              <a:t>Piketty</a:t>
            </a:r>
            <a:r>
              <a:rPr lang="hu-HU" sz="4000" dirty="0" smtClean="0"/>
              <a:t>)</a:t>
            </a:r>
            <a:endParaRPr lang="hu-HU" sz="4000" dirty="0"/>
          </a:p>
        </p:txBody>
      </p:sp>
      <p:sp>
        <p:nvSpPr>
          <p:cNvPr id="3" name="Tartalom helye 2"/>
          <p:cNvSpPr>
            <a:spLocks noGrp="1"/>
          </p:cNvSpPr>
          <p:nvPr>
            <p:ph idx="1"/>
          </p:nvPr>
        </p:nvSpPr>
        <p:spPr>
          <a:xfrm>
            <a:off x="251520" y="1268760"/>
            <a:ext cx="8640960" cy="4857403"/>
          </a:xfrm>
        </p:spPr>
        <p:txBody>
          <a:bodyPr/>
          <a:lstStyle/>
          <a:p>
            <a:r>
              <a:rPr lang="hu-HU" sz="2800" dirty="0" smtClean="0"/>
              <a:t>Az Egyesült </a:t>
            </a:r>
            <a:r>
              <a:rPr lang="hu-HU" sz="2800" dirty="0"/>
              <a:t>Királyságban is jóléti állam </a:t>
            </a:r>
            <a:r>
              <a:rPr lang="hu-HU" sz="2800" dirty="0" smtClean="0"/>
              <a:t>volt </a:t>
            </a:r>
            <a:r>
              <a:rPr lang="hu-HU" sz="2800" dirty="0"/>
              <a:t>Németországban szociális piacgazdaság és német gazdasági csoda, </a:t>
            </a:r>
            <a:r>
              <a:rPr lang="hu-HU" sz="2800" dirty="0" smtClean="0"/>
              <a:t>Franciaországban a </a:t>
            </a:r>
            <a:r>
              <a:rPr lang="hu-HU" sz="2800" dirty="0"/>
              <a:t>„dicsőséges harminc év”</a:t>
            </a:r>
          </a:p>
          <a:p>
            <a:r>
              <a:rPr lang="hu-HU" sz="2800" dirty="0" smtClean="0"/>
              <a:t> A </a:t>
            </a:r>
            <a:r>
              <a:rPr lang="hu-HU" sz="2800" dirty="0"/>
              <a:t>kapitalizmuson belüli jövedelmek egyenlőtlensége a világtörténelem során </a:t>
            </a:r>
            <a:r>
              <a:rPr lang="hu-HU" sz="2800" dirty="0" smtClean="0"/>
              <a:t>ekkor </a:t>
            </a:r>
            <a:r>
              <a:rPr lang="hu-HU" sz="2800" dirty="0"/>
              <a:t>érte el mindenkori </a:t>
            </a:r>
            <a:r>
              <a:rPr lang="hu-HU" sz="2800" dirty="0" smtClean="0"/>
              <a:t>mélypontját.</a:t>
            </a:r>
          </a:p>
          <a:p>
            <a:r>
              <a:rPr lang="hu-HU" sz="2800" dirty="0" smtClean="0"/>
              <a:t>Az </a:t>
            </a:r>
            <a:r>
              <a:rPr lang="hu-HU" sz="2800" dirty="0"/>
              <a:t>európai és a távol-keleti országok </a:t>
            </a:r>
            <a:r>
              <a:rPr lang="hu-HU" sz="2800" dirty="0" smtClean="0"/>
              <a:t>gyorsan növekedtek, </a:t>
            </a:r>
            <a:r>
              <a:rPr lang="hu-HU" sz="2800" dirty="0"/>
              <a:t>magas volt a foglalkoztatás, magasak voltak a tőkét, a vagyont és az örökösödést terhelő adók</a:t>
            </a:r>
            <a:r>
              <a:rPr lang="hu-HU" sz="2800" dirty="0" smtClean="0"/>
              <a:t>.</a:t>
            </a:r>
            <a:endParaRPr lang="hu-HU" sz="2800" dirty="0"/>
          </a:p>
        </p:txBody>
      </p:sp>
    </p:spTree>
    <p:extLst>
      <p:ext uri="{BB962C8B-B14F-4D97-AF65-F5344CB8AC3E}">
        <p14:creationId xmlns:p14="http://schemas.microsoft.com/office/powerpoint/2010/main" val="914340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49662" y="20704"/>
            <a:ext cx="8010770" cy="167936"/>
          </a:xfrm>
        </p:spPr>
        <p:txBody>
          <a:bodyPr/>
          <a:lstStyle/>
          <a:p>
            <a:r>
              <a:rPr lang="hu-HU" sz="800" dirty="0" smtClean="0"/>
              <a:t>.</a:t>
            </a:r>
            <a:endParaRPr lang="hu-HU" sz="800" dirty="0"/>
          </a:p>
        </p:txBody>
      </p:sp>
      <p:sp>
        <p:nvSpPr>
          <p:cNvPr id="3" name="Tartalom helye 2"/>
          <p:cNvSpPr>
            <a:spLocks noGrp="1"/>
          </p:cNvSpPr>
          <p:nvPr>
            <p:ph idx="1"/>
          </p:nvPr>
        </p:nvSpPr>
        <p:spPr>
          <a:xfrm>
            <a:off x="457200" y="692696"/>
            <a:ext cx="8229600" cy="5433467"/>
          </a:xfrm>
        </p:spPr>
        <p:txBody>
          <a:bodyPr/>
          <a:lstStyle/>
          <a:p>
            <a:r>
              <a:rPr lang="hu-HU" dirty="0"/>
              <a:t>A</a:t>
            </a:r>
            <a:r>
              <a:rPr lang="hu-HU" dirty="0" smtClean="0"/>
              <a:t> </a:t>
            </a:r>
            <a:r>
              <a:rPr lang="hu-HU" dirty="0"/>
              <a:t>világgazdaság 1945 és 1973 között nagyobb növekedést mutatott, mint korábban </a:t>
            </a:r>
            <a:r>
              <a:rPr lang="hu-HU" dirty="0" smtClean="0"/>
              <a:t>(és utána) bármikor</a:t>
            </a:r>
            <a:r>
              <a:rPr lang="hu-HU" dirty="0"/>
              <a:t>. </a:t>
            </a:r>
            <a:endParaRPr lang="hu-HU" dirty="0" smtClean="0"/>
          </a:p>
          <a:p>
            <a:r>
              <a:rPr lang="hu-HU" dirty="0" smtClean="0"/>
              <a:t>Az </a:t>
            </a:r>
            <a:r>
              <a:rPr lang="hu-HU" dirty="0"/>
              <a:t>európai gazdasági növekedés évtizedeken keresztül elérte vagy meghaladta az 5%-</a:t>
            </a:r>
            <a:r>
              <a:rPr lang="hu-HU" dirty="0" smtClean="0"/>
              <a:t>ot.</a:t>
            </a:r>
          </a:p>
          <a:p>
            <a:r>
              <a:rPr lang="hu-HU" dirty="0" smtClean="0"/>
              <a:t>Az </a:t>
            </a:r>
            <a:r>
              <a:rPr lang="hu-HU" dirty="0"/>
              <a:t>NSZK gazdasági növekedése az 1950-es években inkább 10%, mint 5% felé </a:t>
            </a:r>
            <a:r>
              <a:rPr lang="hu-HU" dirty="0" smtClean="0"/>
              <a:t>közelített.</a:t>
            </a:r>
          </a:p>
          <a:p>
            <a:r>
              <a:rPr lang="hu-HU" dirty="0" smtClean="0"/>
              <a:t>A </a:t>
            </a:r>
            <a:r>
              <a:rPr lang="hu-HU" dirty="0"/>
              <a:t>hatvanas években az olasz GDP gyarapodása elérte a 6-8%-ot</a:t>
            </a:r>
            <a:r>
              <a:rPr lang="hu-HU" dirty="0" smtClean="0"/>
              <a:t>.</a:t>
            </a:r>
          </a:p>
          <a:p>
            <a:r>
              <a:rPr lang="hu-HU" dirty="0" smtClean="0"/>
              <a:t>Skandináv országok gyors növekedése</a:t>
            </a:r>
            <a:endParaRPr lang="hu-HU" dirty="0"/>
          </a:p>
        </p:txBody>
      </p:sp>
    </p:spTree>
    <p:extLst>
      <p:ext uri="{BB962C8B-B14F-4D97-AF65-F5344CB8AC3E}">
        <p14:creationId xmlns:p14="http://schemas.microsoft.com/office/powerpoint/2010/main" val="499190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6632"/>
            <a:ext cx="8683468" cy="5544616"/>
          </a:xfrm>
          <a:prstGeom prst="rect">
            <a:avLst/>
          </a:prstGeom>
        </p:spPr>
      </p:pic>
    </p:spTree>
    <p:extLst>
      <p:ext uri="{BB962C8B-B14F-4D97-AF65-F5344CB8AC3E}">
        <p14:creationId xmlns:p14="http://schemas.microsoft.com/office/powerpoint/2010/main" val="747216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nemzetközi keretrendszer (BW)</a:t>
            </a:r>
            <a:endParaRPr lang="hu-HU" dirty="0"/>
          </a:p>
        </p:txBody>
      </p:sp>
      <p:sp>
        <p:nvSpPr>
          <p:cNvPr id="3" name="Tartalom helye 2"/>
          <p:cNvSpPr>
            <a:spLocks noGrp="1"/>
          </p:cNvSpPr>
          <p:nvPr>
            <p:ph idx="1"/>
          </p:nvPr>
        </p:nvSpPr>
        <p:spPr>
          <a:xfrm>
            <a:off x="457200" y="1268760"/>
            <a:ext cx="8229600" cy="4857403"/>
          </a:xfrm>
        </p:spPr>
        <p:txBody>
          <a:bodyPr/>
          <a:lstStyle/>
          <a:p>
            <a:r>
              <a:rPr lang="hu-HU" sz="2800" dirty="0" smtClean="0"/>
              <a:t>Olyan rendszerre van szükség, ami biztosítja a nemzeti gazdaságpolitikák szabadságát (teljes foglalkoztatás)</a:t>
            </a:r>
          </a:p>
          <a:p>
            <a:r>
              <a:rPr lang="hu-HU" sz="2800" dirty="0" smtClean="0"/>
              <a:t>1. A monetáris politika képes legyen ösztönözni a hazai gazdaságot</a:t>
            </a:r>
          </a:p>
          <a:p>
            <a:r>
              <a:rPr lang="hu-HU" sz="2800" dirty="0" smtClean="0"/>
              <a:t>2. Stabil árfolyamok, nem lehet leértékelési verseny</a:t>
            </a:r>
          </a:p>
          <a:p>
            <a:r>
              <a:rPr lang="hu-HU" sz="2800" dirty="0" smtClean="0"/>
              <a:t>A fizetési mérlegek kezelése (maguktól nem jönnek egyensúlyba)</a:t>
            </a:r>
          </a:p>
          <a:p>
            <a:r>
              <a:rPr lang="hu-HU" sz="2800" dirty="0" smtClean="0">
                <a:latin typeface="Calibri" panose="020F0502020204030204" pitchFamily="34" charset="0"/>
                <a:cs typeface="Calibri" panose="020F0502020204030204" pitchFamily="34" charset="0"/>
              </a:rPr>
              <a:t>→ </a:t>
            </a:r>
            <a:r>
              <a:rPr lang="hu-HU" sz="2800" dirty="0" smtClean="0"/>
              <a:t>Tőkemozgások korlátozása</a:t>
            </a:r>
            <a:endParaRPr lang="hu-HU" sz="2800" dirty="0"/>
          </a:p>
        </p:txBody>
      </p:sp>
    </p:spTree>
    <p:extLst>
      <p:ext uri="{BB962C8B-B14F-4D97-AF65-F5344CB8AC3E}">
        <p14:creationId xmlns:p14="http://schemas.microsoft.com/office/powerpoint/2010/main" val="2398586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BW valójában kompromisszum</a:t>
            </a:r>
            <a:endParaRPr lang="hu-HU" dirty="0"/>
          </a:p>
        </p:txBody>
      </p:sp>
      <p:sp>
        <p:nvSpPr>
          <p:cNvPr id="3" name="Tartalom helye 2"/>
          <p:cNvSpPr>
            <a:spLocks noGrp="1"/>
          </p:cNvSpPr>
          <p:nvPr>
            <p:ph idx="1"/>
          </p:nvPr>
        </p:nvSpPr>
        <p:spPr>
          <a:xfrm>
            <a:off x="457200" y="1124744"/>
            <a:ext cx="8229600" cy="5001419"/>
          </a:xfrm>
        </p:spPr>
        <p:txBody>
          <a:bodyPr/>
          <a:lstStyle/>
          <a:p>
            <a:r>
              <a:rPr lang="hu-HU" b="1" dirty="0" smtClean="0"/>
              <a:t>Keynes</a:t>
            </a:r>
            <a:r>
              <a:rPr lang="hu-HU" dirty="0" smtClean="0"/>
              <a:t> a </a:t>
            </a:r>
            <a:r>
              <a:rPr lang="hu-HU" dirty="0"/>
              <a:t>dollár, mint tartalékvaluta helyett egy </a:t>
            </a:r>
            <a:r>
              <a:rPr lang="hu-HU" b="1" dirty="0"/>
              <a:t>új közös valuta </a:t>
            </a:r>
            <a:r>
              <a:rPr lang="hu-HU" dirty="0"/>
              <a:t>létrehozását (</a:t>
            </a:r>
            <a:r>
              <a:rPr lang="hu-HU" dirty="0" err="1"/>
              <a:t>bancor</a:t>
            </a:r>
            <a:r>
              <a:rPr lang="hu-HU" dirty="0"/>
              <a:t>) </a:t>
            </a:r>
            <a:r>
              <a:rPr lang="hu-HU" dirty="0" smtClean="0"/>
              <a:t>javasolta</a:t>
            </a:r>
          </a:p>
          <a:p>
            <a:r>
              <a:rPr lang="hu-HU" dirty="0"/>
              <a:t>A</a:t>
            </a:r>
            <a:r>
              <a:rPr lang="hu-HU" dirty="0" smtClean="0"/>
              <a:t> </a:t>
            </a:r>
            <a:r>
              <a:rPr lang="hu-HU" dirty="0" err="1"/>
              <a:t>bancor</a:t>
            </a:r>
            <a:r>
              <a:rPr lang="hu-HU" dirty="0"/>
              <a:t> nem lett volna aranyra </a:t>
            </a:r>
            <a:r>
              <a:rPr lang="hu-HU" dirty="0" smtClean="0"/>
              <a:t>váltható,</a:t>
            </a:r>
          </a:p>
          <a:p>
            <a:r>
              <a:rPr lang="hu-HU" dirty="0" smtClean="0"/>
              <a:t>másrészt </a:t>
            </a:r>
            <a:r>
              <a:rPr lang="hu-HU" dirty="0"/>
              <a:t>a közös alap helyett egy </a:t>
            </a:r>
            <a:r>
              <a:rPr lang="hu-HU" b="1" dirty="0"/>
              <a:t>klíringunió</a:t>
            </a:r>
            <a:r>
              <a:rPr lang="hu-HU" dirty="0"/>
              <a:t> </a:t>
            </a:r>
            <a:r>
              <a:rPr lang="hu-HU" dirty="0" smtClean="0"/>
              <a:t>létrehozása, </a:t>
            </a:r>
            <a:r>
              <a:rPr lang="hu-HU" dirty="0"/>
              <a:t>valójában egy nemzetközi </a:t>
            </a:r>
            <a:r>
              <a:rPr lang="hu-HU" dirty="0" smtClean="0"/>
              <a:t>bank, </a:t>
            </a:r>
            <a:r>
              <a:rPr lang="hu-HU" dirty="0"/>
              <a:t>ami ezt a világpénzt kibocsátja</a:t>
            </a:r>
            <a:r>
              <a:rPr lang="hu-HU" dirty="0" smtClean="0"/>
              <a:t>.</a:t>
            </a:r>
          </a:p>
          <a:p>
            <a:r>
              <a:rPr lang="hu-HU" dirty="0" smtClean="0"/>
              <a:t>+ Nagyobb alaptőke</a:t>
            </a:r>
          </a:p>
          <a:p>
            <a:r>
              <a:rPr lang="hu-HU" dirty="0" smtClean="0"/>
              <a:t>+ Kiigazíthatóan rögzített árfolyamok</a:t>
            </a:r>
            <a:endParaRPr lang="hu-HU" dirty="0"/>
          </a:p>
        </p:txBody>
      </p:sp>
    </p:spTree>
    <p:extLst>
      <p:ext uri="{BB962C8B-B14F-4D97-AF65-F5344CB8AC3E}">
        <p14:creationId xmlns:p14="http://schemas.microsoft.com/office/powerpoint/2010/main" val="157910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562074"/>
          </a:xfrm>
        </p:spPr>
        <p:txBody>
          <a:bodyPr/>
          <a:lstStyle/>
          <a:p>
            <a:r>
              <a:rPr lang="hu-HU" dirty="0" smtClean="0"/>
              <a:t>Az állam aktív szerepvállalása</a:t>
            </a:r>
            <a:endParaRPr lang="hu-HU" dirty="0"/>
          </a:p>
        </p:txBody>
      </p:sp>
      <p:sp>
        <p:nvSpPr>
          <p:cNvPr id="3" name="Tartalom helye 2"/>
          <p:cNvSpPr>
            <a:spLocks noGrp="1"/>
          </p:cNvSpPr>
          <p:nvPr>
            <p:ph idx="1"/>
          </p:nvPr>
        </p:nvSpPr>
        <p:spPr>
          <a:xfrm>
            <a:off x="457200" y="980728"/>
            <a:ext cx="8229600" cy="5145435"/>
          </a:xfrm>
        </p:spPr>
        <p:txBody>
          <a:bodyPr/>
          <a:lstStyle/>
          <a:p>
            <a:pPr>
              <a:buFont typeface="Wingdings" panose="05000000000000000000" pitchFamily="2" charset="2"/>
              <a:buChar char="v"/>
            </a:pPr>
            <a:r>
              <a:rPr lang="hu-HU" sz="2800" b="1" dirty="0" smtClean="0"/>
              <a:t>A nagy válság tanulságai </a:t>
            </a:r>
          </a:p>
          <a:p>
            <a:pPr marL="0" indent="0">
              <a:buNone/>
            </a:pPr>
            <a:r>
              <a:rPr lang="hu-HU" sz="2800" dirty="0" smtClean="0">
                <a:latin typeface="Calibri" panose="020F0502020204030204" pitchFamily="34" charset="0"/>
                <a:cs typeface="Calibri" panose="020F0502020204030204" pitchFamily="34" charset="0"/>
              </a:rPr>
              <a:t>→ állami szabályozás </a:t>
            </a:r>
          </a:p>
          <a:p>
            <a:pPr marL="0" indent="0">
              <a:buNone/>
            </a:pPr>
            <a:r>
              <a:rPr lang="hu-HU" sz="2800" dirty="0" smtClean="0">
                <a:latin typeface="Calibri" panose="020F0502020204030204" pitchFamily="34" charset="0"/>
                <a:cs typeface="Calibri" panose="020F0502020204030204" pitchFamily="34" charset="0"/>
              </a:rPr>
              <a:t>→ </a:t>
            </a:r>
            <a:r>
              <a:rPr lang="hu-HU" sz="2800" dirty="0" err="1" smtClean="0">
                <a:latin typeface="Calibri" panose="020F0502020204030204" pitchFamily="34" charset="0"/>
                <a:cs typeface="Calibri" panose="020F0502020204030204" pitchFamily="34" charset="0"/>
              </a:rPr>
              <a:t>anticiklikus</a:t>
            </a:r>
            <a:r>
              <a:rPr lang="hu-HU" sz="2800" dirty="0" smtClean="0">
                <a:latin typeface="Calibri" panose="020F0502020204030204" pitchFamily="34" charset="0"/>
                <a:cs typeface="Calibri" panose="020F0502020204030204" pitchFamily="34" charset="0"/>
              </a:rPr>
              <a:t> gazdaságpolitika</a:t>
            </a:r>
          </a:p>
          <a:p>
            <a:pPr marL="0" indent="0">
              <a:buNone/>
            </a:pPr>
            <a:r>
              <a:rPr lang="hu-HU" sz="2800" dirty="0" smtClean="0">
                <a:latin typeface="Calibri" panose="020F0502020204030204" pitchFamily="34" charset="0"/>
                <a:cs typeface="Calibri" panose="020F0502020204030204" pitchFamily="34" charset="0"/>
              </a:rPr>
              <a:t>→fiskális politika elsődlegessége (költségvetési dogmával való szakítás)</a:t>
            </a:r>
            <a:endParaRPr lang="hu-HU" sz="2800" dirty="0" smtClean="0"/>
          </a:p>
          <a:p>
            <a:pPr>
              <a:buFont typeface="Wingdings" panose="05000000000000000000" pitchFamily="2" charset="2"/>
              <a:buChar char="v"/>
            </a:pPr>
            <a:r>
              <a:rPr lang="hu-HU" sz="2800" b="1" dirty="0" smtClean="0"/>
              <a:t>Hidegháború, szociális kihívás, még erős munkásmozgalom, fenyegetettség</a:t>
            </a:r>
          </a:p>
          <a:p>
            <a:pPr marL="0" indent="0">
              <a:buNone/>
            </a:pPr>
            <a:r>
              <a:rPr lang="hu-HU" sz="2800" dirty="0" smtClean="0">
                <a:latin typeface="Calibri" panose="020F0502020204030204" pitchFamily="34" charset="0"/>
                <a:cs typeface="Calibri" panose="020F0502020204030204" pitchFamily="34" charset="0"/>
              </a:rPr>
              <a:t>→ jóléti államok, jóléti rendszerek</a:t>
            </a:r>
          </a:p>
          <a:p>
            <a:pPr>
              <a:buFont typeface="Wingdings" panose="05000000000000000000" pitchFamily="2" charset="2"/>
              <a:buChar char="v"/>
            </a:pPr>
            <a:r>
              <a:rPr lang="hu-HU" sz="2800" dirty="0" smtClean="0">
                <a:latin typeface="Calibri" panose="020F0502020204030204" pitchFamily="34" charset="0"/>
                <a:cs typeface="Calibri" panose="020F0502020204030204" pitchFamily="34" charset="0"/>
              </a:rPr>
              <a:t>Állami tulajdon növekedése</a:t>
            </a:r>
          </a:p>
          <a:p>
            <a:pPr>
              <a:buFont typeface="Wingdings" panose="05000000000000000000" pitchFamily="2" charset="2"/>
              <a:buChar char="v"/>
            </a:pPr>
            <a:r>
              <a:rPr lang="hu-HU" sz="2800" dirty="0" smtClean="0">
                <a:latin typeface="Calibri" panose="020F0502020204030204" pitchFamily="34" charset="0"/>
                <a:cs typeface="Calibri" panose="020F0502020204030204" pitchFamily="34" charset="0"/>
              </a:rPr>
              <a:t>Stabil nemzetközi környezet → </a:t>
            </a:r>
            <a:r>
              <a:rPr lang="hu-HU" sz="2800" dirty="0" err="1" smtClean="0"/>
              <a:t>BW-i</a:t>
            </a:r>
            <a:r>
              <a:rPr lang="hu-HU" sz="2800" dirty="0" smtClean="0"/>
              <a:t> rendszer</a:t>
            </a:r>
            <a:endParaRPr lang="hu-HU" sz="2800" dirty="0"/>
          </a:p>
          <a:p>
            <a:pPr marL="0" indent="0">
              <a:buNone/>
            </a:pPr>
            <a:endParaRPr lang="hu-HU" dirty="0"/>
          </a:p>
        </p:txBody>
      </p:sp>
    </p:spTree>
    <p:extLst>
      <p:ext uri="{BB962C8B-B14F-4D97-AF65-F5344CB8AC3E}">
        <p14:creationId xmlns:p14="http://schemas.microsoft.com/office/powerpoint/2010/main" val="774504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260649"/>
            <a:ext cx="8640960" cy="4832092"/>
          </a:xfrm>
          <a:prstGeom prst="rect">
            <a:avLst/>
          </a:prstGeom>
        </p:spPr>
        <p:txBody>
          <a:bodyPr wrap="square">
            <a:spAutoFit/>
          </a:bodyPr>
          <a:lstStyle/>
          <a:p>
            <a:r>
              <a:rPr lang="hu-HU" sz="2800" dirty="0">
                <a:latin typeface="Times New Roman" panose="02020603050405020304" pitchFamily="18" charset="0"/>
                <a:ea typeface="Calibri" panose="020F0502020204030204" pitchFamily="34" charset="0"/>
              </a:rPr>
              <a:t>„Mindeddig sohasem oldották meg az országok közti fizetési mérleg egyensúlya fenntartásának problémáját azóta, hogy a cserekereskedelem helyt adott pénz és értékpapírok használatának. … </a:t>
            </a:r>
            <a:r>
              <a:rPr lang="hu-HU" sz="2800" b="1" dirty="0">
                <a:latin typeface="Times New Roman" panose="02020603050405020304" pitchFamily="18" charset="0"/>
                <a:ea typeface="Calibri" panose="020F0502020204030204" pitchFamily="34" charset="0"/>
              </a:rPr>
              <a:t>Annak a feltételezése, hogy létezik egy olyan simán működő automatikus korrekciós mechanizmus, amely fenntartja az egyensúlyt abban az esetben, ha rábízzuk magunkat a </a:t>
            </a:r>
            <a:r>
              <a:rPr lang="hu-HU" sz="2800" b="1" dirty="0" err="1">
                <a:latin typeface="Times New Roman" panose="02020603050405020304" pitchFamily="18" charset="0"/>
                <a:ea typeface="Calibri" panose="020F0502020204030204" pitchFamily="34" charset="0"/>
              </a:rPr>
              <a:t>laissez-faire</a:t>
            </a:r>
            <a:r>
              <a:rPr lang="hu-HU" sz="2800" b="1" dirty="0">
                <a:latin typeface="Times New Roman" panose="02020603050405020304" pitchFamily="18" charset="0"/>
                <a:ea typeface="Calibri" panose="020F0502020204030204" pitchFamily="34" charset="0"/>
              </a:rPr>
              <a:t> módszereire, doktriner illúzió, </a:t>
            </a:r>
            <a:r>
              <a:rPr lang="hu-HU" sz="2800" dirty="0">
                <a:latin typeface="Times New Roman" panose="02020603050405020304" pitchFamily="18" charset="0"/>
                <a:ea typeface="Calibri" panose="020F0502020204030204" pitchFamily="34" charset="0"/>
              </a:rPr>
              <a:t>amely figyelmen kívül hagyja a történelmi tapasztalatokat anélkül, hogy ezt bármiféle megbízható elmélet is alátámasztaná.” (Keynes CW XXV. 21-22) </a:t>
            </a:r>
            <a:endParaRPr lang="hu-HU" sz="2800" dirty="0"/>
          </a:p>
        </p:txBody>
      </p:sp>
    </p:spTree>
    <p:extLst>
      <p:ext uri="{BB962C8B-B14F-4D97-AF65-F5344CB8AC3E}">
        <p14:creationId xmlns:p14="http://schemas.microsoft.com/office/powerpoint/2010/main" val="354323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7504" y="188639"/>
            <a:ext cx="8784976" cy="6001643"/>
          </a:xfrm>
          <a:prstGeom prst="rect">
            <a:avLst/>
          </a:prstGeom>
        </p:spPr>
        <p:txBody>
          <a:bodyPr wrap="square">
            <a:spAutoFit/>
          </a:bodyPr>
          <a:lstStyle/>
          <a:p>
            <a:r>
              <a:rPr lang="hu-HU" sz="2400" dirty="0">
                <a:latin typeface="Arial" panose="020B0604020202020204" pitchFamily="34" charset="0"/>
                <a:ea typeface="Calibri" panose="020F0502020204030204" pitchFamily="34" charset="0"/>
                <a:cs typeface="Arial" panose="020B0604020202020204" pitchFamily="34" charset="0"/>
              </a:rPr>
              <a:t>„A történelem folyamán még sohasem fejlesztettek ki olyan eszközt, amely olyan élesen állította volna szembe az adott ország érdekeit a többiekével, mint a nemzetközi aranystandard (vagy korábban ezüststandard). Ez ugyanis közvetlenül a piacokért folyó versenytől és a nemesfémek iránti versenytől tette függővé a hazai jó konjunktúrát” (Keynes 1965 373. o.). </a:t>
            </a:r>
            <a:endParaRPr lang="hu-HU" sz="2400" dirty="0" smtClean="0">
              <a:latin typeface="Arial" panose="020B0604020202020204" pitchFamily="34" charset="0"/>
              <a:ea typeface="Calibri" panose="020F0502020204030204" pitchFamily="34" charset="0"/>
              <a:cs typeface="Arial" panose="020B0604020202020204" pitchFamily="34" charset="0"/>
            </a:endParaRPr>
          </a:p>
          <a:p>
            <a:r>
              <a:rPr lang="hu-HU" sz="2400" dirty="0"/>
              <a:t>„Az olyan gazdaságban ugyanis, amely hosszú időre többé-kevésbé rögzített pénzbeli szerződések és konvenciók hatása alatt áll, </a:t>
            </a:r>
            <a:r>
              <a:rPr lang="hu-HU" sz="2400" b="1" dirty="0"/>
              <a:t>s ahol a fizetési mérleg határozza meg elsősorban a belföldi pénzforgalom nagyságát és a belföldi kamatlábakat, mint ahogyan ez Nagy-Britanniában volt a háború előtt: a kormánynak nincs „ortodox” eszköze a belföldi munkanélküliség leküzdésére, mint az, hogy más országok rovására kiviteli többletre és nemesfém-importtöbbletre törekedjen</a:t>
            </a:r>
            <a:r>
              <a:rPr lang="hu-HU" sz="2400" dirty="0"/>
              <a:t>” (Keynes 1965, 373).</a:t>
            </a:r>
          </a:p>
        </p:txBody>
      </p:sp>
    </p:spTree>
    <p:extLst>
      <p:ext uri="{BB962C8B-B14F-4D97-AF65-F5344CB8AC3E}">
        <p14:creationId xmlns:p14="http://schemas.microsoft.com/office/powerpoint/2010/main" val="421543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188640"/>
            <a:ext cx="8496944" cy="4524315"/>
          </a:xfrm>
          <a:prstGeom prst="rect">
            <a:avLst/>
          </a:prstGeom>
        </p:spPr>
        <p:txBody>
          <a:bodyPr wrap="square">
            <a:spAutoFit/>
          </a:bodyPr>
          <a:lstStyle/>
          <a:p>
            <a:r>
              <a:rPr lang="en-GB" sz="3200" dirty="0">
                <a:latin typeface="Calibri" panose="020F0502020204030204" pitchFamily="34" charset="0"/>
                <a:ea typeface="Calibri" panose="020F0502020204030204" pitchFamily="34" charset="0"/>
                <a:cs typeface="Times New Roman" panose="02020603050405020304" pitchFamily="18" charset="0"/>
              </a:rPr>
              <a:t>„</a:t>
            </a:r>
            <a:r>
              <a:rPr lang="hu-HU" sz="3200" dirty="0">
                <a:latin typeface="Calibri" panose="020F0502020204030204" pitchFamily="34" charset="0"/>
                <a:ea typeface="Calibri" panose="020F0502020204030204" pitchFamily="34" charset="0"/>
                <a:cs typeface="Times New Roman" panose="02020603050405020304" pitchFamily="18" charset="0"/>
              </a:rPr>
              <a:t>A jelen háborút megelőző második fázisban teljes degeneráció következet be, és a tőke azokból az országokból, amelyeknek kereskedelmi mérlege kedvezőtlen helyzetben volt, azokba áramlott, ahol kedvező volt ennek helyzete. (…) A rossz pénzügyi helyzetben lévő országokból kimenekülő és spekulatív tőkének ehhez való hozzájárulása vezetett az egész rendszer összeomlásához. (Keynes CW XXV. 30-31– idézi </a:t>
            </a:r>
            <a:r>
              <a:rPr lang="hu-HU" sz="3200" dirty="0" err="1">
                <a:latin typeface="Calibri" panose="020F0502020204030204" pitchFamily="34" charset="0"/>
                <a:ea typeface="Calibri" panose="020F0502020204030204" pitchFamily="34" charset="0"/>
                <a:cs typeface="Times New Roman" panose="02020603050405020304" pitchFamily="18" charset="0"/>
              </a:rPr>
              <a:t>Szakolczai</a:t>
            </a:r>
            <a:r>
              <a:rPr lang="hu-HU" sz="3200" dirty="0">
                <a:latin typeface="Calibri" panose="020F0502020204030204" pitchFamily="34" charset="0"/>
                <a:ea typeface="Calibri" panose="020F0502020204030204" pitchFamily="34" charset="0"/>
                <a:cs typeface="Times New Roman" panose="02020603050405020304" pitchFamily="18" charset="0"/>
              </a:rPr>
              <a:t> 2011. 28)</a:t>
            </a:r>
            <a:endParaRPr lang="hu-HU" sz="3200" dirty="0"/>
          </a:p>
        </p:txBody>
      </p:sp>
    </p:spTree>
    <p:extLst>
      <p:ext uri="{BB962C8B-B14F-4D97-AF65-F5344CB8AC3E}">
        <p14:creationId xmlns:p14="http://schemas.microsoft.com/office/powerpoint/2010/main" val="3661545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188640"/>
            <a:ext cx="8568952" cy="5262979"/>
          </a:xfrm>
          <a:prstGeom prst="rect">
            <a:avLst/>
          </a:prstGeom>
        </p:spPr>
        <p:txBody>
          <a:bodyPr wrap="square">
            <a:spAutoFit/>
          </a:bodyPr>
          <a:lstStyle/>
          <a:p>
            <a:r>
              <a:rPr lang="hu-HU" sz="2400" dirty="0">
                <a:latin typeface="Times New Roman" panose="02020603050405020304" pitchFamily="18" charset="0"/>
                <a:ea typeface="Calibri" panose="020F0502020204030204" pitchFamily="34" charset="0"/>
              </a:rPr>
              <a:t>A </a:t>
            </a:r>
            <a:r>
              <a:rPr lang="hu-HU" sz="2400" b="1" dirty="0">
                <a:latin typeface="Times New Roman" panose="02020603050405020304" pitchFamily="18" charset="0"/>
                <a:ea typeface="Calibri" panose="020F0502020204030204" pitchFamily="34" charset="0"/>
              </a:rPr>
              <a:t>rendszer legfontosabb alapelve, „hogy </a:t>
            </a:r>
            <a:r>
              <a:rPr lang="hu-HU" sz="2400" b="1" dirty="0" err="1">
                <a:latin typeface="Times New Roman" panose="02020603050405020304" pitchFamily="18" charset="0"/>
                <a:ea typeface="Calibri" panose="020F0502020204030204" pitchFamily="34" charset="0"/>
              </a:rPr>
              <a:t>expanzionista</a:t>
            </a:r>
            <a:r>
              <a:rPr lang="hu-HU" sz="2400" b="1" dirty="0">
                <a:latin typeface="Times New Roman" panose="02020603050405020304" pitchFamily="18" charset="0"/>
                <a:ea typeface="Calibri" panose="020F0502020204030204" pitchFamily="34" charset="0"/>
              </a:rPr>
              <a:t> és ne </a:t>
            </a:r>
            <a:r>
              <a:rPr lang="hu-HU" sz="2400" b="1" dirty="0" err="1">
                <a:latin typeface="Times New Roman" panose="02020603050405020304" pitchFamily="18" charset="0"/>
                <a:ea typeface="Calibri" panose="020F0502020204030204" pitchFamily="34" charset="0"/>
              </a:rPr>
              <a:t>kontrakcionista</a:t>
            </a:r>
            <a:r>
              <a:rPr lang="hu-HU" sz="2400" b="1" dirty="0">
                <a:latin typeface="Times New Roman" panose="02020603050405020304" pitchFamily="18" charset="0"/>
                <a:ea typeface="Calibri" panose="020F0502020204030204" pitchFamily="34" charset="0"/>
              </a:rPr>
              <a:t> nyomást gyakoroljon a világkereskedelemre</a:t>
            </a:r>
            <a:r>
              <a:rPr lang="hu-HU" sz="2400" dirty="0">
                <a:latin typeface="Times New Roman" panose="02020603050405020304" pitchFamily="18" charset="0"/>
                <a:ea typeface="Calibri" panose="020F0502020204030204" pitchFamily="34" charset="0"/>
              </a:rPr>
              <a:t>”, amelyet Keynes mindegyik tervezetében és az utolsó változatban is hangsúlyozott. E</a:t>
            </a:r>
            <a:r>
              <a:rPr lang="hu-HU" sz="2400" dirty="0" smtClean="0">
                <a:latin typeface="Times New Roman" panose="02020603050405020304" pitchFamily="18" charset="0"/>
                <a:ea typeface="Calibri" panose="020F0502020204030204" pitchFamily="34" charset="0"/>
              </a:rPr>
              <a:t>gy </a:t>
            </a:r>
            <a:r>
              <a:rPr lang="hu-HU" sz="2400" dirty="0">
                <a:latin typeface="Times New Roman" panose="02020603050405020304" pitchFamily="18" charset="0"/>
                <a:ea typeface="Calibri" panose="020F0502020204030204" pitchFamily="34" charset="0"/>
              </a:rPr>
              <a:t>olyan rendszert akart megvalósítani, ahol nemzetközi egyensúlytalanságokat bővülő exporttal és az importtal lehetne megoldani, nem pedig korlátozó, import révén megszorító politikával, mert úgy gondolta, hogy az országok általában rendelkeznek szabad termelési kapacitással. (</a:t>
            </a:r>
            <a:r>
              <a:rPr lang="hu-HU" sz="2400" dirty="0" err="1">
                <a:latin typeface="Times New Roman" panose="02020603050405020304" pitchFamily="18" charset="0"/>
                <a:ea typeface="Calibri" panose="020F0502020204030204" pitchFamily="34" charset="0"/>
              </a:rPr>
              <a:t>Lavoi</a:t>
            </a:r>
            <a:r>
              <a:rPr lang="hu-HU" sz="2400" dirty="0">
                <a:latin typeface="Times New Roman" panose="02020603050405020304" pitchFamily="18" charset="0"/>
                <a:ea typeface="Calibri" panose="020F0502020204030204" pitchFamily="34" charset="0"/>
              </a:rPr>
              <a:t> 2015</a:t>
            </a:r>
            <a:r>
              <a:rPr lang="hu-HU" sz="2400" dirty="0" smtClean="0">
                <a:latin typeface="Times New Roman" panose="02020603050405020304" pitchFamily="18" charset="0"/>
                <a:ea typeface="Calibri" panose="020F0502020204030204" pitchFamily="34" charset="0"/>
              </a:rPr>
              <a:t>)</a:t>
            </a:r>
          </a:p>
          <a:p>
            <a:r>
              <a:rPr lang="hu-HU" sz="2400" dirty="0"/>
              <a:t>Amit el akart </a:t>
            </a:r>
            <a:r>
              <a:rPr lang="hu-HU" sz="2400" dirty="0" smtClean="0"/>
              <a:t>kerülni: </a:t>
            </a:r>
            <a:r>
              <a:rPr lang="hu-HU" sz="2400" dirty="0"/>
              <a:t>„az, hogy a hitelező ország úgy dönt, hogy nem használja fel egész vásárlóerejét, nem jelenti szükségképpen azt, amit jelent jelenleg, azt, hogy ezt kivonja a forgalomból és ezzel deflációs és kontrakciós nyomást gyakorol a világ egészére, beleértve magát a hitelező országot is” (Keynes CW XXV. Idézi </a:t>
            </a:r>
            <a:r>
              <a:rPr lang="hu-HU" sz="2400" dirty="0" err="1"/>
              <a:t>Szakolczai</a:t>
            </a:r>
            <a:r>
              <a:rPr lang="hu-HU" sz="2400" dirty="0"/>
              <a:t> 2012 5. o.)</a:t>
            </a:r>
          </a:p>
        </p:txBody>
      </p:sp>
    </p:spTree>
    <p:extLst>
      <p:ext uri="{BB962C8B-B14F-4D97-AF65-F5344CB8AC3E}">
        <p14:creationId xmlns:p14="http://schemas.microsoft.com/office/powerpoint/2010/main" val="3723131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188640"/>
            <a:ext cx="8568952" cy="5210144"/>
          </a:xfrm>
          <a:prstGeom prst="rect">
            <a:avLst/>
          </a:prstGeom>
        </p:spPr>
        <p:txBody>
          <a:bodyPr wrap="square">
            <a:spAutoFit/>
          </a:bodyPr>
          <a:lstStyle/>
          <a:p>
            <a:pPr algn="just">
              <a:lnSpc>
                <a:spcPct val="107000"/>
              </a:lnSpc>
              <a:spcAft>
                <a:spcPts val="600"/>
              </a:spcAft>
            </a:pPr>
            <a:r>
              <a:rPr lang="hu-HU" sz="2400" dirty="0">
                <a:latin typeface="Times New Roman" panose="02020603050405020304" pitchFamily="18" charset="0"/>
                <a:ea typeface="Calibri" panose="020F0502020204030204" pitchFamily="34" charset="0"/>
                <a:cs typeface="Times New Roman" panose="02020603050405020304" pitchFamily="18" charset="0"/>
              </a:rPr>
              <a:t>Miután világossá vált, hogy nem a Keynes-féle koncepció fog döntően érvényesülni, Keynesnek, illetve az angol félnek nem maradt más lehetősége, mint bizonyos kompromisszumok kiharcolása az amerikai féltől, például az alap nagyságára vonatkozóan. Az utolsó problémát az angolok számára, miután egyértelművé vált, hogy az amerikai fél elutasítja klíringuniót, a Stabilizációs Alap alacsony alaptőkéje jelentette. A Keynes által javasolt klíringunió kezdő alaptőkéje 25-30 milliárd dollár lett volna, míg az amerikaiak a valutaalap alaptőkéjét 4-5 milliárdos összegre tervezték. A britek (Keynes) szerint ilyen szerény alaptőkével felállított stabilizációs szervezet nem töltheti be funkcióját. Az utolsó angol javaslat 10 milliárd dollár volt, míg a tényleges alaptőke mindössze 8,</a:t>
            </a:r>
            <a:r>
              <a:rPr lang="hu-HU" sz="2400" dirty="0" err="1">
                <a:latin typeface="Times New Roman" panose="02020603050405020304" pitchFamily="18" charset="0"/>
                <a:ea typeface="Calibri" panose="020F0502020204030204" pitchFamily="34" charset="0"/>
                <a:cs typeface="Times New Roman" panose="02020603050405020304" pitchFamily="18" charset="0"/>
              </a:rPr>
              <a:t>8</a:t>
            </a:r>
            <a:r>
              <a:rPr lang="hu-HU" sz="2400" dirty="0">
                <a:latin typeface="Times New Roman" panose="02020603050405020304" pitchFamily="18" charset="0"/>
                <a:ea typeface="Calibri" panose="020F0502020204030204" pitchFamily="34" charset="0"/>
                <a:cs typeface="Times New Roman" panose="02020603050405020304" pitchFamily="18" charset="0"/>
              </a:rPr>
              <a:t> milliárd dollár lett.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983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 nagy válság tanulságai </a:t>
            </a:r>
          </a:p>
        </p:txBody>
      </p:sp>
      <p:sp>
        <p:nvSpPr>
          <p:cNvPr id="3" name="Tartalom helye 2"/>
          <p:cNvSpPr>
            <a:spLocks noGrp="1"/>
          </p:cNvSpPr>
          <p:nvPr>
            <p:ph idx="1"/>
          </p:nvPr>
        </p:nvSpPr>
        <p:spPr/>
        <p:txBody>
          <a:bodyPr/>
          <a:lstStyle/>
          <a:p>
            <a:r>
              <a:rPr lang="hu-HU" dirty="0" smtClean="0"/>
              <a:t>A válság elsődleges oka a kereslet visszaesése</a:t>
            </a:r>
          </a:p>
          <a:p>
            <a:pPr>
              <a:buFont typeface="Wingdings" panose="05000000000000000000" pitchFamily="2" charset="2"/>
              <a:buChar char="Ø"/>
            </a:pPr>
            <a:r>
              <a:rPr lang="hu-HU" dirty="0" smtClean="0"/>
              <a:t>Beruházási </a:t>
            </a:r>
            <a:r>
              <a:rPr lang="hu-HU" dirty="0" smtClean="0">
                <a:latin typeface="Calibri" panose="020F0502020204030204" pitchFamily="34" charset="0"/>
                <a:cs typeface="Calibri" panose="020F0502020204030204" pitchFamily="34" charset="0"/>
              </a:rPr>
              <a:t>→ a tőke határhatékonyságának összeomlása (a ciklus a „beruházás tánca” ↔ Friedman a „dollár tánca”</a:t>
            </a:r>
            <a:endParaRPr lang="hu-HU" dirty="0" smtClean="0"/>
          </a:p>
          <a:p>
            <a:pPr>
              <a:buFont typeface="Wingdings" panose="05000000000000000000" pitchFamily="2" charset="2"/>
              <a:buChar char="Ø"/>
            </a:pPr>
            <a:r>
              <a:rPr lang="hu-HU" dirty="0" smtClean="0"/>
              <a:t>Fogyasztási </a:t>
            </a:r>
            <a:r>
              <a:rPr lang="hu-HU" dirty="0" smtClean="0">
                <a:latin typeface="Calibri" panose="020F0502020204030204" pitchFamily="34" charset="0"/>
                <a:cs typeface="Calibri" panose="020F0502020204030204" pitchFamily="34" charset="0"/>
              </a:rPr>
              <a:t>→ segély, redisztribúció</a:t>
            </a:r>
          </a:p>
          <a:p>
            <a:r>
              <a:rPr lang="hu-HU" dirty="0" smtClean="0">
                <a:latin typeface="Calibri" panose="020F0502020204030204" pitchFamily="34" charset="0"/>
                <a:cs typeface="Calibri" panose="020F0502020204030204" pitchFamily="34" charset="0"/>
              </a:rPr>
              <a:t>A monetáris politika tehetetlensége</a:t>
            </a:r>
          </a:p>
          <a:p>
            <a:pPr>
              <a:buFont typeface="Wingdings" panose="05000000000000000000" pitchFamily="2" charset="2"/>
              <a:buChar char="Ø"/>
            </a:pPr>
            <a:r>
              <a:rPr lang="hu-HU" dirty="0" smtClean="0">
                <a:latin typeface="Calibri" panose="020F0502020204030204" pitchFamily="34" charset="0"/>
                <a:cs typeface="Calibri" panose="020F0502020204030204" pitchFamily="34" charset="0"/>
              </a:rPr>
              <a:t>→ likviditási és beruházási csapda</a:t>
            </a:r>
          </a:p>
          <a:p>
            <a:pPr>
              <a:buFont typeface="Wingdings" panose="05000000000000000000" pitchFamily="2" charset="2"/>
              <a:buChar char="Ø"/>
            </a:pPr>
            <a:r>
              <a:rPr lang="hu-HU" dirty="0" smtClean="0">
                <a:latin typeface="Calibri" panose="020F0502020204030204" pitchFamily="34" charset="0"/>
                <a:cs typeface="Calibri" panose="020F0502020204030204" pitchFamily="34" charset="0"/>
              </a:rPr>
              <a:t>→ fiskális politika elsődlegessége</a:t>
            </a:r>
            <a:endParaRPr lang="hu-HU" dirty="0"/>
          </a:p>
        </p:txBody>
      </p:sp>
    </p:spTree>
    <p:extLst>
      <p:ext uri="{BB962C8B-B14F-4D97-AF65-F5344CB8AC3E}">
        <p14:creationId xmlns:p14="http://schemas.microsoft.com/office/powerpoint/2010/main" val="1476529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latin typeface="Calibri" panose="020F0502020204030204" pitchFamily="34" charset="0"/>
                <a:cs typeface="Calibri" panose="020F0502020204030204" pitchFamily="34" charset="0"/>
              </a:rPr>
              <a:t>Likviditási csapda</a:t>
            </a:r>
            <a:endParaRPr lang="hu-HU" dirty="0"/>
          </a:p>
        </p:txBody>
      </p:sp>
      <p:sp>
        <p:nvSpPr>
          <p:cNvPr id="3" name="Tartalom helye 2"/>
          <p:cNvSpPr>
            <a:spLocks noGrp="1"/>
          </p:cNvSpPr>
          <p:nvPr>
            <p:ph idx="1"/>
          </p:nvPr>
        </p:nvSpPr>
        <p:spPr/>
        <p:txBody>
          <a:bodyPr/>
          <a:lstStyle/>
          <a:p>
            <a:r>
              <a:rPr lang="hu-HU" dirty="0" smtClean="0"/>
              <a:t>A kamatláb bizonyos szint alá csökkentése nem megvalósítható</a:t>
            </a:r>
          </a:p>
          <a:p>
            <a:r>
              <a:rPr lang="hu-HU" dirty="0" err="1" smtClean="0"/>
              <a:t>LM-görbe</a:t>
            </a:r>
            <a:r>
              <a:rPr lang="hu-HU" dirty="0" smtClean="0"/>
              <a:t> vízszintessé válik</a:t>
            </a:r>
          </a:p>
          <a:p>
            <a:r>
              <a:rPr lang="hu-HU" dirty="0" smtClean="0"/>
              <a:t>Impotens monetáris politika</a:t>
            </a:r>
          </a:p>
          <a:p>
            <a:r>
              <a:rPr lang="hu-HU" dirty="0" smtClean="0"/>
              <a:t>Alacsony, vagy magas kamatláb?</a:t>
            </a:r>
            <a:endParaRPr lang="hu-HU" dirty="0"/>
          </a:p>
        </p:txBody>
      </p:sp>
    </p:spTree>
    <p:extLst>
      <p:ext uri="{BB962C8B-B14F-4D97-AF65-F5344CB8AC3E}">
        <p14:creationId xmlns:p14="http://schemas.microsoft.com/office/powerpoint/2010/main" val="1471740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latin typeface="Calibri" panose="020F0502020204030204" pitchFamily="34" charset="0"/>
                <a:cs typeface="Calibri" panose="020F0502020204030204" pitchFamily="34" charset="0"/>
              </a:rPr>
              <a:t>B</a:t>
            </a:r>
            <a:r>
              <a:rPr lang="hu-HU" dirty="0" smtClean="0">
                <a:latin typeface="Calibri" panose="020F0502020204030204" pitchFamily="34" charset="0"/>
                <a:cs typeface="Calibri" panose="020F0502020204030204" pitchFamily="34" charset="0"/>
              </a:rPr>
              <a:t>eruházási csapda</a:t>
            </a:r>
            <a:endParaRPr lang="hu-HU" dirty="0"/>
          </a:p>
        </p:txBody>
      </p:sp>
      <p:sp>
        <p:nvSpPr>
          <p:cNvPr id="3" name="Tartalom helye 2"/>
          <p:cNvSpPr>
            <a:spLocks noGrp="1"/>
          </p:cNvSpPr>
          <p:nvPr>
            <p:ph idx="1"/>
          </p:nvPr>
        </p:nvSpPr>
        <p:spPr/>
        <p:txBody>
          <a:bodyPr/>
          <a:lstStyle/>
          <a:p>
            <a:r>
              <a:rPr lang="hu-HU" dirty="0" smtClean="0"/>
              <a:t>Hiába csökken a kamatláb</a:t>
            </a:r>
          </a:p>
          <a:p>
            <a:r>
              <a:rPr lang="hu-HU" dirty="0" smtClean="0"/>
              <a:t>A profitkilátások végletesen leromlanak</a:t>
            </a:r>
          </a:p>
          <a:p>
            <a:r>
              <a:rPr lang="hu-HU" dirty="0" err="1" smtClean="0"/>
              <a:t>IS-görbe</a:t>
            </a:r>
            <a:r>
              <a:rPr lang="hu-HU" dirty="0" smtClean="0"/>
              <a:t> függőleges</a:t>
            </a:r>
          </a:p>
          <a:p>
            <a:r>
              <a:rPr lang="hu-HU" dirty="0"/>
              <a:t>Impotens monetáris politika</a:t>
            </a:r>
          </a:p>
          <a:p>
            <a:r>
              <a:rPr lang="hu-HU" dirty="0" smtClean="0"/>
              <a:t>Melyik a meghatározó?</a:t>
            </a:r>
          </a:p>
          <a:p>
            <a:r>
              <a:rPr lang="hu-HU" dirty="0"/>
              <a:t>%</a:t>
            </a:r>
          </a:p>
        </p:txBody>
      </p:sp>
    </p:spTree>
    <p:extLst>
      <p:ext uri="{BB962C8B-B14F-4D97-AF65-F5344CB8AC3E}">
        <p14:creationId xmlns:p14="http://schemas.microsoft.com/office/powerpoint/2010/main" val="3660188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188640"/>
            <a:ext cx="8568952" cy="5016758"/>
          </a:xfrm>
          <a:prstGeom prst="rect">
            <a:avLst/>
          </a:prstGeom>
        </p:spPr>
        <p:txBody>
          <a:bodyPr wrap="square">
            <a:spAutoFit/>
          </a:bodyPr>
          <a:lstStyle/>
          <a:p>
            <a:r>
              <a:rPr lang="hu-HU" sz="3200" dirty="0"/>
              <a:t>"</a:t>
            </a:r>
            <a:r>
              <a:rPr lang="hu-HU" sz="3200" b="1" dirty="0"/>
              <a:t>Azt állítom ..., hogy a válság tipikusabb és gyakran domináló oka elsődlegesen nem a kamatláb emelkedése, hanem a tőke határhatékonyságának hirtelen összeomlása." </a:t>
            </a:r>
            <a:r>
              <a:rPr lang="hu-HU" sz="3200" dirty="0"/>
              <a:t>(Keynes [1965] 340.o.) </a:t>
            </a:r>
            <a:endParaRPr lang="hu-HU" sz="3200" dirty="0" smtClean="0"/>
          </a:p>
          <a:p>
            <a:r>
              <a:rPr lang="hu-HU" sz="3200" spc="-15" dirty="0" smtClean="0">
                <a:latin typeface="H-Times New Roman"/>
                <a:ea typeface="Calibri" panose="020F0502020204030204" pitchFamily="34" charset="0"/>
                <a:cs typeface="Times New Roman" panose="02020603050405020304" pitchFamily="18" charset="0"/>
              </a:rPr>
              <a:t>"</a:t>
            </a:r>
            <a:r>
              <a:rPr lang="hu-HU" sz="3200" spc="-15" dirty="0">
                <a:latin typeface="H-Times New Roman"/>
                <a:ea typeface="Calibri" panose="020F0502020204030204" pitchFamily="34" charset="0"/>
                <a:cs typeface="Times New Roman" panose="02020603050405020304" pitchFamily="18" charset="0"/>
              </a:rPr>
              <a:t>az adott pillanatban azonban a tőke határhatékonyságának a csökkenése olyan teljes lehet, hogy a kamatláb még megvalósítható mértékű csökkenése nem elégséges." (Keynes [1965] 341.o.)</a:t>
            </a:r>
            <a:endParaRPr lang="hu-HU" sz="3200" dirty="0"/>
          </a:p>
        </p:txBody>
      </p:sp>
    </p:spTree>
    <p:extLst>
      <p:ext uri="{BB962C8B-B14F-4D97-AF65-F5344CB8AC3E}">
        <p14:creationId xmlns:p14="http://schemas.microsoft.com/office/powerpoint/2010/main" val="369129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116633"/>
            <a:ext cx="8640960" cy="5118132"/>
          </a:xfrm>
          <a:prstGeom prst="rect">
            <a:avLst/>
          </a:prstGeom>
        </p:spPr>
        <p:txBody>
          <a:bodyPr wrap="square">
            <a:spAutoFit/>
          </a:bodyPr>
          <a:lstStyle/>
          <a:p>
            <a:pPr indent="547370" algn="just">
              <a:lnSpc>
                <a:spcPct val="107000"/>
              </a:lnSpc>
              <a:spcAft>
                <a:spcPts val="800"/>
              </a:spcAft>
              <a:tabLst>
                <a:tab pos="-457200" algn="l"/>
              </a:tabLst>
            </a:pPr>
            <a:r>
              <a:rPr lang="hu-HU" sz="2000" spc="-15" dirty="0">
                <a:latin typeface="H-Times New Roman"/>
                <a:ea typeface="Calibri" panose="020F0502020204030204" pitchFamily="34" charset="0"/>
                <a:cs typeface="Times New Roman" panose="02020603050405020304" pitchFamily="18" charset="0"/>
              </a:rPr>
              <a:t>A tőke határhatékonyságának az elsődlegessége a kamatlábbal szemben azon </a:t>
            </a:r>
            <a:r>
              <a:rPr lang="hu-HU" sz="2000" spc="-15" dirty="0" smtClean="0">
                <a:latin typeface="H-Times New Roman"/>
                <a:ea typeface="Calibri" panose="020F0502020204030204" pitchFamily="34" charset="0"/>
                <a:cs typeface="Times New Roman" panose="02020603050405020304" pitchFamily="18" charset="0"/>
              </a:rPr>
              <a:t>alapul</a:t>
            </a:r>
            <a:r>
              <a:rPr lang="hu-HU" sz="2000" spc="-15" dirty="0">
                <a:latin typeface="H-Times New Roman"/>
                <a:ea typeface="Calibri" panose="020F0502020204030204" pitchFamily="34" charset="0"/>
                <a:cs typeface="Times New Roman" panose="02020603050405020304" pitchFamily="18" charset="0"/>
              </a:rPr>
              <a:t>, hogy a technológiák változása következtében a cégeknek meg kell elégedniük az alacsonyabb árakkal, tehát veszteséget szenvednek. </a:t>
            </a:r>
            <a:r>
              <a:rPr lang="hu-HU" sz="2000" spc="-15" dirty="0" err="1">
                <a:latin typeface="H-Times New Roman"/>
                <a:ea typeface="Calibri" panose="020F0502020204030204" pitchFamily="34" charset="0"/>
                <a:cs typeface="Times New Roman" panose="02020603050405020304" pitchFamily="18" charset="0"/>
              </a:rPr>
              <a:t>Schumpeter</a:t>
            </a:r>
            <a:r>
              <a:rPr lang="hu-HU" sz="2000" spc="-15" dirty="0">
                <a:latin typeface="H-Times New Roman"/>
                <a:ea typeface="Calibri" panose="020F0502020204030204" pitchFamily="34" charset="0"/>
                <a:cs typeface="Times New Roman" panose="02020603050405020304" pitchFamily="18" charset="0"/>
              </a:rPr>
              <a:t> szavaival: - "sem a fellendülésben keletkező profitok, sem a depresszióban bekövetkező veszteségek nem értelmetlenek vagy funkció nélküliek ... Ez a gazdasági rendszer nem lehet meg az olyan egzisztenciák teljes elpusztításának ultima ratio-ja nélkül, akik elválaszthatatlanul kötődnek az alkalmazkodásban reménytelenül lemaradt vállalatokhoz". (</a:t>
            </a:r>
            <a:r>
              <a:rPr lang="hu-HU" sz="2000" spc="-15" dirty="0" err="1">
                <a:latin typeface="H-Times New Roman"/>
                <a:ea typeface="Calibri" panose="020F0502020204030204" pitchFamily="34" charset="0"/>
                <a:cs typeface="Times New Roman" panose="02020603050405020304" pitchFamily="18" charset="0"/>
              </a:rPr>
              <a:t>Schumpeter</a:t>
            </a:r>
            <a:r>
              <a:rPr lang="hu-HU" sz="2000" spc="-15" dirty="0">
                <a:latin typeface="H-Times New Roman"/>
                <a:ea typeface="Calibri" panose="020F0502020204030204" pitchFamily="34" charset="0"/>
                <a:cs typeface="Times New Roman" panose="02020603050405020304" pitchFamily="18" charset="0"/>
              </a:rPr>
              <a:t> [1980] 317.o.) A fellépő veszteségek okozzák a likviditási válságot, vagyis azt, hogy </a:t>
            </a:r>
            <a:r>
              <a:rPr lang="hu-HU" sz="2000" b="1" spc="-15" dirty="0">
                <a:latin typeface="H-Times New Roman"/>
                <a:ea typeface="Calibri" panose="020F0502020204030204" pitchFamily="34" charset="0"/>
                <a:cs typeface="Times New Roman" panose="02020603050405020304" pitchFamily="18" charset="0"/>
              </a:rPr>
              <a:t>az árukkal szemben mindenki a pénzt preferálja</a:t>
            </a:r>
            <a:r>
              <a:rPr lang="hu-HU" sz="2000" spc="-15" dirty="0">
                <a:latin typeface="H-Times New Roman"/>
                <a:ea typeface="Calibri" panose="020F0502020204030204" pitchFamily="34" charset="0"/>
                <a:cs typeface="Times New Roman" panose="02020603050405020304" pitchFamily="18" charset="0"/>
              </a:rPr>
              <a:t>, mert senki nem akar venni csak eladni. </a:t>
            </a:r>
            <a:endParaRPr lang="hu-HU" sz="2000" spc="-15" dirty="0" smtClean="0">
              <a:latin typeface="H-Times New Roman"/>
              <a:ea typeface="Calibri" panose="020F0502020204030204" pitchFamily="34" charset="0"/>
              <a:cs typeface="Times New Roman" panose="02020603050405020304" pitchFamily="18" charset="0"/>
            </a:endParaRPr>
          </a:p>
          <a:p>
            <a:pPr indent="547370" algn="just">
              <a:lnSpc>
                <a:spcPct val="107000"/>
              </a:lnSpc>
              <a:spcAft>
                <a:spcPts val="800"/>
              </a:spcAft>
              <a:tabLst>
                <a:tab pos="-457200" algn="l"/>
              </a:tabLst>
            </a:pPr>
            <a:r>
              <a:rPr lang="hu-HU" sz="2000" spc="-15" dirty="0" smtClean="0">
                <a:latin typeface="H-Times New Roman"/>
                <a:ea typeface="Calibri" panose="020F0502020204030204" pitchFamily="34" charset="0"/>
                <a:cs typeface="Times New Roman" panose="02020603050405020304" pitchFamily="18" charset="0"/>
              </a:rPr>
              <a:t>"</a:t>
            </a:r>
            <a:r>
              <a:rPr lang="hu-HU" sz="2000" spc="-15" dirty="0">
                <a:latin typeface="H-Times New Roman"/>
                <a:ea typeface="Calibri" panose="020F0502020204030204" pitchFamily="34" charset="0"/>
                <a:cs typeface="Times New Roman" panose="02020603050405020304" pitchFamily="18" charset="0"/>
              </a:rPr>
              <a:t>Vagyis a munkanélküliség oka, hogy az emberek a Holdat, a lehetetlent akarják: nem lehet foglalkoztatni az embereket, ha olyasvalamire (nevezetesen a pénzre) irányul a vágyunk, amit nem lehet termelni, és aminek a keresletét nem lehet könnyen elriasztani". (Keynes [1965] 259.o.)</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71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Pénzügyi szabályozás</a:t>
            </a:r>
            <a:endParaRPr lang="hu-HU" dirty="0"/>
          </a:p>
        </p:txBody>
      </p:sp>
      <p:sp>
        <p:nvSpPr>
          <p:cNvPr id="3" name="Tartalom helye 2"/>
          <p:cNvSpPr>
            <a:spLocks noGrp="1"/>
          </p:cNvSpPr>
          <p:nvPr>
            <p:ph idx="1"/>
          </p:nvPr>
        </p:nvSpPr>
        <p:spPr/>
        <p:txBody>
          <a:bodyPr/>
          <a:lstStyle/>
          <a:p>
            <a:r>
              <a:rPr lang="hu-HU" b="1" dirty="0" smtClean="0"/>
              <a:t>A pénzügyi rendszer képes felerősíteni a ciklust</a:t>
            </a:r>
          </a:p>
          <a:p>
            <a:r>
              <a:rPr lang="hu-HU" dirty="0" smtClean="0"/>
              <a:t>Az amúgy </a:t>
            </a:r>
            <a:r>
              <a:rPr lang="hu-HU" dirty="0"/>
              <a:t>is túlfűtött gazdaságot </a:t>
            </a:r>
            <a:r>
              <a:rPr lang="hu-HU" dirty="0" smtClean="0"/>
              <a:t>élénkíti, </a:t>
            </a:r>
            <a:r>
              <a:rPr lang="hu-HU" dirty="0"/>
              <a:t>vagy recesszióban a gazdasági kilábalás gátjává válik (</a:t>
            </a:r>
            <a:r>
              <a:rPr lang="hu-HU" dirty="0" err="1"/>
              <a:t>prociklikus</a:t>
            </a:r>
            <a:r>
              <a:rPr lang="hu-HU" dirty="0"/>
              <a:t> </a:t>
            </a:r>
            <a:r>
              <a:rPr lang="hu-HU" dirty="0" smtClean="0"/>
              <a:t>viselkedés) </a:t>
            </a:r>
            <a:endParaRPr lang="hu-HU" b="1" dirty="0" smtClean="0"/>
          </a:p>
          <a:p>
            <a:r>
              <a:rPr lang="hu-HU" dirty="0" smtClean="0"/>
              <a:t>Szabályozni kell a pénzügyi piacokat, a bankokat és a tőzsdét stb.</a:t>
            </a:r>
            <a:endParaRPr lang="hu-HU" dirty="0"/>
          </a:p>
        </p:txBody>
      </p:sp>
    </p:spTree>
    <p:extLst>
      <p:ext uri="{BB962C8B-B14F-4D97-AF65-F5344CB8AC3E}">
        <p14:creationId xmlns:p14="http://schemas.microsoft.com/office/powerpoint/2010/main" val="165045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12961" y="0"/>
            <a:ext cx="8229600" cy="548680"/>
          </a:xfrm>
        </p:spPr>
        <p:txBody>
          <a:bodyPr/>
          <a:lstStyle/>
          <a:p>
            <a:r>
              <a:rPr lang="hu-HU" sz="3600" dirty="0" smtClean="0">
                <a:latin typeface="Calibri" panose="020F0502020204030204" pitchFamily="34" charset="0"/>
                <a:cs typeface="Calibri" panose="020F0502020204030204" pitchFamily="34" charset="0"/>
              </a:rPr>
              <a:t>Jóléti </a:t>
            </a:r>
            <a:r>
              <a:rPr lang="hu-HU" sz="3600" dirty="0">
                <a:latin typeface="Calibri" panose="020F0502020204030204" pitchFamily="34" charset="0"/>
                <a:cs typeface="Calibri" panose="020F0502020204030204" pitchFamily="34" charset="0"/>
              </a:rPr>
              <a:t>államok, jóléti </a:t>
            </a:r>
            <a:r>
              <a:rPr lang="hu-HU" sz="3600" dirty="0" smtClean="0">
                <a:latin typeface="Calibri" panose="020F0502020204030204" pitchFamily="34" charset="0"/>
                <a:cs typeface="Calibri" panose="020F0502020204030204" pitchFamily="34" charset="0"/>
              </a:rPr>
              <a:t>rendszerek</a:t>
            </a:r>
            <a:endParaRPr lang="hu-HU" sz="3600" dirty="0"/>
          </a:p>
        </p:txBody>
      </p:sp>
      <p:sp>
        <p:nvSpPr>
          <p:cNvPr id="3" name="Tartalom helye 2"/>
          <p:cNvSpPr>
            <a:spLocks noGrp="1"/>
          </p:cNvSpPr>
          <p:nvPr>
            <p:ph idx="1"/>
          </p:nvPr>
        </p:nvSpPr>
        <p:spPr>
          <a:xfrm>
            <a:off x="251520" y="548680"/>
            <a:ext cx="8640960" cy="5577483"/>
          </a:xfrm>
        </p:spPr>
        <p:txBody>
          <a:bodyPr/>
          <a:lstStyle/>
          <a:p>
            <a:pPr marL="0" indent="0">
              <a:buNone/>
            </a:pPr>
            <a:r>
              <a:rPr lang="hu-HU" sz="2800" dirty="0" smtClean="0"/>
              <a:t>„Az </a:t>
            </a:r>
            <a:r>
              <a:rPr lang="hu-HU" sz="2800" dirty="0"/>
              <a:t>1942-ben elkészült </a:t>
            </a:r>
            <a:r>
              <a:rPr lang="hu-HU" sz="2800" i="1" dirty="0" err="1"/>
              <a:t>Beveridge-jelentés</a:t>
            </a:r>
            <a:r>
              <a:rPr lang="hu-HU" sz="2800" i="1" dirty="0"/>
              <a:t> </a:t>
            </a:r>
            <a:r>
              <a:rPr lang="hu-HU" sz="2800" dirty="0"/>
              <a:t>(</a:t>
            </a:r>
            <a:r>
              <a:rPr lang="hu-HU" sz="2800" dirty="0" err="1"/>
              <a:t>Beveridge</a:t>
            </a:r>
            <a:r>
              <a:rPr lang="hu-HU" sz="2800" dirty="0"/>
              <a:t>, 1942) mérföldkőnek bizonyult a jóléti államok </a:t>
            </a:r>
            <a:r>
              <a:rPr lang="hu-HU" sz="2800" dirty="0" smtClean="0"/>
              <a:t>megalapozásában. Ebben </a:t>
            </a:r>
            <a:r>
              <a:rPr lang="hu-HU" sz="2800" dirty="0"/>
              <a:t>a </a:t>
            </a:r>
            <a:r>
              <a:rPr lang="hu-HU" sz="2800" dirty="0" smtClean="0"/>
              <a:t>jelentésben </a:t>
            </a:r>
            <a:r>
              <a:rPr lang="hu-HU" sz="2800" dirty="0"/>
              <a:t>a „létbizonytalanság öt óriását” nevezték meg, a </a:t>
            </a:r>
            <a:r>
              <a:rPr lang="hu-HU" sz="2800" b="1" dirty="0"/>
              <a:t>nélkülözést, a </a:t>
            </a:r>
            <a:r>
              <a:rPr lang="hu-HU" sz="2800" b="1" dirty="0" smtClean="0"/>
              <a:t>nyomort</a:t>
            </a:r>
            <a:r>
              <a:rPr lang="hu-HU" sz="2800" b="1" dirty="0"/>
              <a:t>, a betegségeket, a tudatlanságot és a tétlenséget. </a:t>
            </a:r>
            <a:r>
              <a:rPr lang="hu-HU" sz="2800" dirty="0"/>
              <a:t>A második világháború után az Egyesült Királyságban törvények sora született meg a bizonytalansági tényezők felszámolására, többek között a családtámogatási és </a:t>
            </a:r>
            <a:r>
              <a:rPr lang="hu-HU" sz="2800" dirty="0" smtClean="0"/>
              <a:t>társadalombiztosítási</a:t>
            </a:r>
            <a:r>
              <a:rPr lang="hu-HU" sz="2800" dirty="0"/>
              <a:t>, az állami egészségügyről, a rendszeres állami támogatásokról, a </a:t>
            </a:r>
            <a:r>
              <a:rPr lang="hu-HU" sz="2800" dirty="0" smtClean="0"/>
              <a:t>közoktatásról </a:t>
            </a:r>
            <a:r>
              <a:rPr lang="hu-HU" sz="2800" dirty="0"/>
              <a:t>és a teljes foglalkoztatásról. Az angol jóléti rendszer mintáját követte a </a:t>
            </a:r>
            <a:r>
              <a:rPr lang="hu-HU" sz="2800" dirty="0" smtClean="0"/>
              <a:t>második </a:t>
            </a:r>
            <a:r>
              <a:rPr lang="hu-HU" sz="2800" dirty="0"/>
              <a:t>világháború után a kontinens számos állama</a:t>
            </a:r>
            <a:r>
              <a:rPr lang="hu-HU" sz="2800" dirty="0" smtClean="0"/>
              <a:t>.” (</a:t>
            </a:r>
            <a:r>
              <a:rPr lang="hu-HU" sz="2800" dirty="0" err="1" smtClean="0"/>
              <a:t>Muraközy</a:t>
            </a:r>
            <a:r>
              <a:rPr lang="hu-HU" sz="2800" dirty="0" smtClean="0"/>
              <a:t> 36. o.)</a:t>
            </a:r>
            <a:endParaRPr lang="hu-HU" sz="2800" dirty="0"/>
          </a:p>
        </p:txBody>
      </p:sp>
    </p:spTree>
    <p:extLst>
      <p:ext uri="{BB962C8B-B14F-4D97-AF65-F5344CB8AC3E}">
        <p14:creationId xmlns:p14="http://schemas.microsoft.com/office/powerpoint/2010/main" val="1004924187"/>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3376</TotalTime>
  <Words>1814</Words>
  <Application>Microsoft Office PowerPoint</Application>
  <PresentationFormat>Diavetítés a képernyőre (4:3 oldalarány)</PresentationFormat>
  <Paragraphs>279</Paragraphs>
  <Slides>24</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24</vt:i4>
      </vt:variant>
    </vt:vector>
  </HeadingPairs>
  <TitlesOfParts>
    <vt:vector size="31" baseType="lpstr">
      <vt:lpstr>Arial</vt:lpstr>
      <vt:lpstr>Book Antiqua</vt:lpstr>
      <vt:lpstr>Calibri</vt:lpstr>
      <vt:lpstr>H-Times New Roman</vt:lpstr>
      <vt:lpstr>Times New Roman</vt:lpstr>
      <vt:lpstr>Wingdings</vt:lpstr>
      <vt:lpstr>Office-téma</vt:lpstr>
      <vt:lpstr>Gazdaságpolitika 5. ea. </vt:lpstr>
      <vt:lpstr>Az állam aktív szerepvállalása</vt:lpstr>
      <vt:lpstr>A nagy válság tanulságai </vt:lpstr>
      <vt:lpstr>Likviditási csapda</vt:lpstr>
      <vt:lpstr>Beruházási csapda</vt:lpstr>
      <vt:lpstr>PowerPoint bemutató</vt:lpstr>
      <vt:lpstr>PowerPoint bemutató</vt:lpstr>
      <vt:lpstr>Pénzügyi szabályozás</vt:lpstr>
      <vt:lpstr>Jóléti államok, jóléti rendszerek</vt:lpstr>
      <vt:lpstr>PowerPoint bemutató</vt:lpstr>
      <vt:lpstr>PowerPoint bemutató</vt:lpstr>
      <vt:lpstr>PowerPoint bemutató</vt:lpstr>
      <vt:lpstr>PowerPoint bemutató</vt:lpstr>
      <vt:lpstr>Az aranykor</vt:lpstr>
      <vt:lpstr>1945-75, az aranykor (Piketty)</vt:lpstr>
      <vt:lpstr>.</vt:lpstr>
      <vt:lpstr>PowerPoint bemutató</vt:lpstr>
      <vt:lpstr>A nemzetközi keretrendszer (BW)</vt:lpstr>
      <vt:lpstr>BW valójában kompromisszum</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kgt</dc:creator>
  <cp:lastModifiedBy>Kgt</cp:lastModifiedBy>
  <cp:revision>123</cp:revision>
  <dcterms:created xsi:type="dcterms:W3CDTF">2011-12-06T13:04:46Z</dcterms:created>
  <dcterms:modified xsi:type="dcterms:W3CDTF">2019-09-26T10:01:11Z</dcterms:modified>
</cp:coreProperties>
</file>